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>
        <p:scale>
          <a:sx n="115" d="100"/>
          <a:sy n="115" d="100"/>
        </p:scale>
        <p:origin x="149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EABF539-86E3-4598-AA85-F3D6C91FBAE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718E3C2-3755-49FB-A012-504849E463F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EDD44E66-4121-4101-89FD-42862847D0C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F99D8BC6-940F-42BD-92BA-A675CF95DB4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C4D90B3-D30E-4984-A77D-A2C4BB0E387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96C845D-8794-41D5-9087-2F9223D305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4877B5F-3E02-474B-82D0-AC0C76C443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2E1EA35-1338-4BD3-B4D6-0ED8F402C47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51916DCC-3561-442D-B726-558C08A394C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856C729-555A-4A28-B28C-17BA96B27A1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923A0AD-C6DB-493F-8438-D97DBCDEBB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5900DAF-FFE2-4636-976F-1CF883CD65F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0D296CEB-36BA-402F-A3D3-7DB8CDD3F4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E4353DE9-4207-4FB9-906F-84CAEC046B53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607439B-643D-4139-A8AF-8ECE634C64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DF94C236-73CD-4202-8B07-CCB48B27B0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6BF5E2D-49FE-4ADD-9A34-C554D38B9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C254EA3-6FA6-4A60-BB45-85D5EAA4E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62FF816-C8CD-4BB7-A50C-9EB94D097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1CBBF0-FCC6-4B86-A38B-146B885403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620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1B2E0DF-3EFF-442A-8026-F4182DA3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143E1DB-EA2C-43B4-B870-439E527AE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D25E144-A919-4896-8C9F-BA8D046D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025D5-BD03-4965-941E-3EC947EE4BD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0799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3CE61A6-23E8-4210-82B6-2F9E3AD1C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6792698-4880-45FC-8FF9-6583D3AAA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E35A742-F543-48BF-8BDB-C37B80B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49801-4813-4121-A3AD-8E8410914A2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1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DDEA7BF-06FA-4A27-AFE5-61A7669AB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1762EC0-54B9-43B7-A46C-26DF57FC0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875767B-910D-457B-9548-00B00A574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D671AF-EA1C-4999-B1EB-FBF5CCED88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407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D102DD9-A97A-4863-96FD-3690DF25A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C9C032E-76C0-4011-9E8E-ED3A738E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361A8A8-69BA-4235-A770-CBD832552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2C0B01-60F6-4EA9-A18B-95C0387A04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899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EB0F4A5-117C-4437-94FD-6C9D5A78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C3CE1DE-C0FE-4AED-B1EB-64DF5486C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28EA3AA-78CC-47A1-9388-55E61381F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6D9BA-3C83-4FF3-AD6E-496D6DFBD2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067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BE2E020A-8044-41CA-82A0-7B589B733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30D64575-51A3-4E7C-BE41-0E6E92AC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B8B6CFC-6218-475D-BB8C-F567D0C1A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68FA4-A7E0-4504-9876-B79405D639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448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B74242E1-3C91-47ED-B885-D9080FE32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9FBA9F17-BB72-4B3A-AEBD-7F9C48A21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EA93837F-A76B-4848-8306-62FD1C161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CC7FA-A384-4023-AEC0-5FD3DE38AC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9428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141BC3F2-12B3-4BDC-8D48-F7B9CD467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069EB9AF-370C-4A4B-8601-C56AA6ADB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1DBC3100-5ABA-40A4-AEAE-5FCE8932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10A81-CEEC-43AF-A7F9-B8C3DD16F5F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182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B05EEF3-AD57-41DE-99EC-6B43E3962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F559BEA-CA35-49F8-A49E-7FE037060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26C01DBF-7FB8-4807-A66D-F2C3DEA06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D8B9D-CB03-4DC6-98E8-37F15DC5AE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414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815DFC5E-7B58-46EA-A6B8-C40EACD85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08EFFA1-EF6D-401A-A9F7-E7655E4E7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2662B24-3DD0-4CFB-B89C-45A8481C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7A708-97B1-4815-8074-49F9C25F47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212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33D1B5A9-FE12-4289-92A9-880A2B311AD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AB890F9-3CCA-4E34-9BD8-322F08464D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8ED4EB5-E172-4977-8C97-F6A4B03E45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1033E5-6612-4FB9-BA48-2C29069FCB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AB3CE28-7053-47CC-A92D-346CE00283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E7758B3-879E-44F4-9E63-B12D9295B04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51A1E942-FF38-4F45-AFD3-E983CFF428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07988" y="3733800"/>
            <a:ext cx="7845425" cy="3124200"/>
          </a:xfrm>
          <a:ln w="28575">
            <a:solidFill>
              <a:schemeClr val="bg1"/>
            </a:solidFill>
          </a:ln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sz="2800" b="1" u="sng" dirty="0"/>
              <a:t>COI Disclosure of First Author</a:t>
            </a:r>
            <a:r>
              <a:rPr lang="ja-JP" altLang="en-US" sz="2800" b="1" u="sng" dirty="0">
                <a:latin typeface="Arial" charset="0"/>
              </a:rPr>
              <a:t> </a:t>
            </a:r>
            <a:endParaRPr lang="en-US" altLang="ja-JP" sz="2800" b="1" u="sng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2400" b="1" dirty="0">
                <a:latin typeface="Arial" charset="0"/>
              </a:rPr>
              <a:t>　</a:t>
            </a:r>
            <a:r>
              <a:rPr lang="ja-JP" altLang="en-US" sz="1800" b="1" dirty="0">
                <a:latin typeface="Arial" charset="0"/>
              </a:rPr>
              <a:t>  ①</a:t>
            </a:r>
            <a:r>
              <a:rPr lang="en-US" sz="1800" b="1" dirty="0"/>
              <a:t>Consultation fees:</a:t>
            </a:r>
            <a:r>
              <a:rPr lang="ja-JP" altLang="en-US" sz="1800" b="1" dirty="0"/>
              <a:t>　　　　　　　</a:t>
            </a:r>
            <a:r>
              <a:rPr lang="en-US" sz="1800" b="1" dirty="0"/>
              <a:t>none</a:t>
            </a:r>
            <a:endParaRPr lang="ja-JP" altLang="en-US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Arial" charset="0"/>
              </a:rPr>
              <a:t>　　②</a:t>
            </a:r>
            <a:r>
              <a:rPr lang="en-US" sz="1800" b="1" dirty="0"/>
              <a:t>stock ownership/profit:</a:t>
            </a:r>
            <a:r>
              <a:rPr lang="ja-JP" altLang="en-US" sz="1800" b="1" dirty="0"/>
              <a:t>　　</a:t>
            </a:r>
            <a:r>
              <a:rPr lang="en-US" sz="1800" b="1" dirty="0"/>
              <a:t>none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ja-JP" altLang="en-US" sz="1800" b="1" dirty="0">
                <a:latin typeface="Arial" charset="0"/>
              </a:rPr>
              <a:t>　　③</a:t>
            </a:r>
            <a:r>
              <a:rPr lang="en-US" sz="1800" b="1" dirty="0"/>
              <a:t>patent fees:</a:t>
            </a:r>
            <a:r>
              <a:rPr lang="ja-JP" altLang="en-US" sz="1800" b="1" dirty="0"/>
              <a:t>　　　　　　　　</a:t>
            </a:r>
            <a:r>
              <a:rPr lang="en-US" sz="1800" b="1" dirty="0"/>
              <a:t>none</a:t>
            </a:r>
            <a:endParaRPr lang="ja-JP" altLang="en-US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Arial" charset="0"/>
              </a:rPr>
              <a:t>　　④</a:t>
            </a:r>
            <a:r>
              <a:rPr lang="en-US" sz="1800" b="1" dirty="0"/>
              <a:t>remuneration for lecture:</a:t>
            </a:r>
            <a:r>
              <a:rPr lang="ja-JP" altLang="en-US" sz="1800" b="1" dirty="0"/>
              <a:t>　　　</a:t>
            </a:r>
            <a:r>
              <a:rPr lang="en-US" sz="1800" b="1" dirty="0"/>
              <a:t>none</a:t>
            </a:r>
            <a:endParaRPr lang="en-US" altLang="ja-JP" sz="1800" b="1" dirty="0"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Arial" charset="0"/>
              </a:rPr>
              <a:t>　　⑤</a:t>
            </a:r>
            <a:r>
              <a:rPr lang="en-US" sz="1800" b="1" dirty="0"/>
              <a:t>manuscript fees:</a:t>
            </a:r>
            <a:r>
              <a:rPr lang="ja-JP" altLang="en-US" sz="1800" b="1" dirty="0"/>
              <a:t>　　　○○</a:t>
            </a:r>
            <a:r>
              <a:rPr lang="en-US" sz="1800" b="1" dirty="0"/>
              <a:t>pharmaceutical company</a:t>
            </a:r>
            <a:endParaRPr lang="en-US" altLang="ja-JP" sz="1800" b="1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Arial" charset="0"/>
              </a:rPr>
              <a:t>　　⑥</a:t>
            </a:r>
            <a:r>
              <a:rPr lang="en-US" sz="1800" b="1" dirty="0"/>
              <a:t>trust research/joint research funds:</a:t>
            </a:r>
            <a:r>
              <a:rPr lang="ja-JP" altLang="en-US" sz="1800" b="1" dirty="0"/>
              <a:t>　　　○○</a:t>
            </a:r>
            <a:r>
              <a:rPr lang="en-US" sz="1800" b="1" dirty="0"/>
              <a:t>pharmaceutical company</a:t>
            </a:r>
            <a:endParaRPr lang="ja-JP" altLang="en-US" sz="1800" b="1" dirty="0"/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1800" b="1" dirty="0">
                <a:latin typeface="Arial" charset="0"/>
              </a:rPr>
              <a:t>　　⑦</a:t>
            </a:r>
            <a:r>
              <a:rPr lang="en-US" sz="1800" b="1" dirty="0"/>
              <a:t>scholarship fund:</a:t>
            </a:r>
            <a:r>
              <a:rPr lang="ja-JP" altLang="en-US" sz="1800" b="1" dirty="0"/>
              <a:t>　○○</a:t>
            </a:r>
            <a:r>
              <a:rPr lang="en-US" sz="1800" b="1" dirty="0"/>
              <a:t>pharmaceutical company</a:t>
            </a:r>
            <a:endParaRPr lang="en-US" altLang="ja-JP" sz="1800" b="1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Arial" charset="0"/>
              </a:rPr>
              <a:t>　　⑧</a:t>
            </a:r>
            <a:r>
              <a:rPr lang="en-US" sz="1800" b="1" dirty="0"/>
              <a:t>Affiliation with Endowed Department:</a:t>
            </a:r>
            <a:r>
              <a:rPr lang="ja-JP" altLang="en-US" sz="1800" b="1" dirty="0"/>
              <a:t>　</a:t>
            </a:r>
            <a:r>
              <a:rPr lang="en-US" sz="1800" b="1" dirty="0"/>
              <a:t>yes</a:t>
            </a:r>
            <a:r>
              <a:rPr lang="ja-JP" altLang="en-US" sz="1800" b="1" dirty="0"/>
              <a:t>（○○</a:t>
            </a:r>
            <a:r>
              <a:rPr lang="en-US" sz="1800" b="1" dirty="0"/>
              <a:t>pharmaceuticals</a:t>
            </a:r>
            <a:r>
              <a:rPr lang="ja-JP" altLang="en-US" sz="1800" b="1" dirty="0"/>
              <a:t>）</a:t>
            </a:r>
            <a:endParaRPr lang="en-US" altLang="ja-JP" sz="1800" b="1" dirty="0">
              <a:latin typeface="Arial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ja-JP" altLang="en-US" sz="1800" b="1" dirty="0">
                <a:latin typeface="Arial" charset="0"/>
              </a:rPr>
              <a:t>　　⑨</a:t>
            </a:r>
            <a:r>
              <a:rPr lang="en-US" sz="1800" b="1" dirty="0"/>
              <a:t>Other remuneration such as gifts:</a:t>
            </a:r>
            <a:r>
              <a:rPr lang="ja-JP" altLang="en-US" sz="1800" b="1" dirty="0"/>
              <a:t>　　</a:t>
            </a:r>
            <a:r>
              <a:rPr lang="en-US" sz="1800" b="1" dirty="0"/>
              <a:t>none</a:t>
            </a:r>
            <a:r>
              <a:rPr lang="ja-JP" altLang="en-US" sz="1800" b="1" dirty="0">
                <a:solidFill>
                  <a:schemeClr val="bg1"/>
                </a:solidFill>
                <a:latin typeface="Arial" charset="0"/>
              </a:rPr>
              <a:t>　　　　　　　　　　</a:t>
            </a:r>
            <a:endParaRPr lang="en-US" altLang="ja-JP" sz="2000" b="1" dirty="0">
              <a:solidFill>
                <a:schemeClr val="bg1"/>
              </a:solidFill>
              <a:latin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18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2051" name="正方形/長方形 3">
            <a:extLst>
              <a:ext uri="{FF2B5EF4-FFF2-40B4-BE49-F238E27FC236}">
                <a16:creationId xmlns:a16="http://schemas.microsoft.com/office/drawing/2014/main" id="{AFAB3467-1E8F-42F8-BB7C-25E438434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063" y="241300"/>
            <a:ext cx="6608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Disclose COI status at the end of the poster </a:t>
            </a:r>
          </a:p>
          <a:p>
            <a:pPr eaLnBrk="1" hangingPunct="1"/>
            <a:r>
              <a:rPr lang="en-US" altLang="ja-JP"/>
              <a:t>when giving a presentation at academic meetings.</a:t>
            </a:r>
            <a:endParaRPr lang="ja-JP" altLang="en-US"/>
          </a:p>
          <a:p>
            <a:pPr eaLnBrk="1" hangingPunct="1"/>
            <a:r>
              <a:rPr kumimoji="0" lang="ja-JP" altLang="en-US" b="1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en-US" altLang="ja-JP"/>
              <a:t>Form 1-B      How to Disclose COI status</a:t>
            </a:r>
            <a:endParaRPr kumimoji="0" lang="ja-JP" altLang="en-US" b="1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52" name="正方形/長方形 6">
            <a:extLst>
              <a:ext uri="{FF2B5EF4-FFF2-40B4-BE49-F238E27FC236}">
                <a16:creationId xmlns:a16="http://schemas.microsoft.com/office/drawing/2014/main" id="{681D61F1-731C-4DCF-B277-66139BD94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1828800"/>
            <a:ext cx="78327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/>
              <a:t>The authors have no financial conflicts of interest to disclose concerning the presentation.</a:t>
            </a:r>
            <a:endParaRPr kumimoji="0" lang="en-US" altLang="ja-JP" b="1">
              <a:latin typeface="Arial" panose="020B0604020202020204" pitchFamily="34" charset="0"/>
            </a:endParaRPr>
          </a:p>
        </p:txBody>
      </p:sp>
      <p:sp>
        <p:nvSpPr>
          <p:cNvPr id="2053" name="正方形/長方形 7">
            <a:extLst>
              <a:ext uri="{FF2B5EF4-FFF2-40B4-BE49-F238E27FC236}">
                <a16:creationId xmlns:a16="http://schemas.microsoft.com/office/drawing/2014/main" id="{7BC50230-4F95-4D4D-A888-A8E84272E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858963"/>
            <a:ext cx="7894638" cy="884237"/>
          </a:xfrm>
          <a:prstGeom prst="rect">
            <a:avLst/>
          </a:prstGeom>
          <a:noFill/>
          <a:ln w="2857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kumimoji="0" lang="ja-JP" altLang="en-US" b="1"/>
          </a:p>
        </p:txBody>
      </p:sp>
      <p:sp>
        <p:nvSpPr>
          <p:cNvPr id="2054" name="正方形/長方形 9">
            <a:extLst>
              <a:ext uri="{FF2B5EF4-FFF2-40B4-BE49-F238E27FC236}">
                <a16:creationId xmlns:a16="http://schemas.microsoft.com/office/drawing/2014/main" id="{7B39132E-4B87-4EF9-952F-595526519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5600" y="2870200"/>
            <a:ext cx="91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800" b="1"/>
              <a:t>or</a:t>
            </a:r>
            <a:endParaRPr kumimoji="0" lang="ja-JP" altLang="en-US" sz="2800" b="1"/>
          </a:p>
        </p:txBody>
      </p:sp>
      <p:pic>
        <p:nvPicPr>
          <p:cNvPr id="2055" name="Picture 7" descr="\\Jcirc01\public\経理\利益相反委員会\JCS Logo.jpg">
            <a:extLst>
              <a:ext uri="{FF2B5EF4-FFF2-40B4-BE49-F238E27FC236}">
                <a16:creationId xmlns:a16="http://schemas.microsoft.com/office/drawing/2014/main" id="{D7873E3C-2907-486C-A8CA-C70D148609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1225" y="828675"/>
            <a:ext cx="103346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 8">
            <a:extLst>
              <a:ext uri="{FF2B5EF4-FFF2-40B4-BE49-F238E27FC236}">
                <a16:creationId xmlns:a16="http://schemas.microsoft.com/office/drawing/2014/main" id="{A1311F95-FB0C-4280-8AEC-7572CEDA83AB}"/>
              </a:ext>
            </a:extLst>
          </p:cNvPr>
          <p:cNvSpPr/>
          <p:nvPr/>
        </p:nvSpPr>
        <p:spPr>
          <a:xfrm>
            <a:off x="5627688" y="3894138"/>
            <a:ext cx="3260725" cy="12239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 past three years. 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</TotalTime>
  <Words>62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Times New Roman</vt:lpstr>
      <vt:lpstr>ＭＳ Ｐゴシック</vt:lpstr>
      <vt:lpstr>Arial</vt:lpstr>
      <vt:lpstr>Calibri</vt:lpstr>
      <vt:lpstr>HGP創英角ｺﾞｼｯｸUB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ueda</cp:lastModifiedBy>
  <cp:revision>103</cp:revision>
  <dcterms:created xsi:type="dcterms:W3CDTF">2000-09-04T17:39:07Z</dcterms:created>
  <dcterms:modified xsi:type="dcterms:W3CDTF">2018-03-05T05:29:00Z</dcterms:modified>
</cp:coreProperties>
</file>