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23" r:id="rId2"/>
    <p:sldId id="322" r:id="rId3"/>
    <p:sldId id="324" r:id="rId4"/>
  </p:sldIdLst>
  <p:sldSz cx="9144000" cy="6858000" type="screen4x3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CC99"/>
    <a:srgbClr val="FFCC66"/>
    <a:srgbClr val="99FFCC"/>
    <a:srgbClr val="66FFFF"/>
    <a:srgbClr val="000066"/>
    <a:srgbClr val="FF66CC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3851" autoAdjust="0"/>
    <p:restoredTop sz="90909" autoAdjust="0"/>
  </p:normalViewPr>
  <p:slideViewPr>
    <p:cSldViewPr>
      <p:cViewPr varScale="1">
        <p:scale>
          <a:sx n="104" d="100"/>
          <a:sy n="104" d="100"/>
        </p:scale>
        <p:origin x="141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728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>
            <a:extLst>
              <a:ext uri="{FF2B5EF4-FFF2-40B4-BE49-F238E27FC236}">
                <a16:creationId xmlns:a16="http://schemas.microsoft.com/office/drawing/2014/main" id="{2A478006-D462-4CC6-AB4A-8BE9B0001CE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1795" name="Rectangle 3">
            <a:extLst>
              <a:ext uri="{FF2B5EF4-FFF2-40B4-BE49-F238E27FC236}">
                <a16:creationId xmlns:a16="http://schemas.microsoft.com/office/drawing/2014/main" id="{12B9C4F0-4FE1-46F2-BBFE-AD13EF46EF1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1796" name="Rectangle 4">
            <a:extLst>
              <a:ext uri="{FF2B5EF4-FFF2-40B4-BE49-F238E27FC236}">
                <a16:creationId xmlns:a16="http://schemas.microsoft.com/office/drawing/2014/main" id="{7358707A-4F83-4E46-94FD-7E508B66078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1797" name="Rectangle 5">
            <a:extLst>
              <a:ext uri="{FF2B5EF4-FFF2-40B4-BE49-F238E27FC236}">
                <a16:creationId xmlns:a16="http://schemas.microsoft.com/office/drawing/2014/main" id="{A6A6085F-D8C6-44C3-8484-AAF9BCBCFF9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AAD828EA-D654-4FF5-A23F-DE4AB9C8D21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F3117355-C0B8-421B-BA1E-B57C94A873C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163" name="Rectangle 3">
            <a:extLst>
              <a:ext uri="{FF2B5EF4-FFF2-40B4-BE49-F238E27FC236}">
                <a16:creationId xmlns:a16="http://schemas.microsoft.com/office/drawing/2014/main" id="{7E4AE865-E654-4BDA-ADE8-C1CEC7675B8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70E30E1D-EA19-4ED8-87E5-C4D27EF1A9E7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65" name="Rectangle 5">
            <a:extLst>
              <a:ext uri="{FF2B5EF4-FFF2-40B4-BE49-F238E27FC236}">
                <a16:creationId xmlns:a16="http://schemas.microsoft.com/office/drawing/2014/main" id="{D0C458B5-4884-4730-8C82-51472ED155D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92166" name="Rectangle 6">
            <a:extLst>
              <a:ext uri="{FF2B5EF4-FFF2-40B4-BE49-F238E27FC236}">
                <a16:creationId xmlns:a16="http://schemas.microsoft.com/office/drawing/2014/main" id="{589B5223-EB60-4E82-A2C1-D0F92450006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167" name="Rectangle 7">
            <a:extLst>
              <a:ext uri="{FF2B5EF4-FFF2-40B4-BE49-F238E27FC236}">
                <a16:creationId xmlns:a16="http://schemas.microsoft.com/office/drawing/2014/main" id="{2089FC5C-AAB8-4F0A-A763-DE2C9DCEC0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7B00423-77CC-418A-AA74-E670B9C55B9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 1">
            <a:extLst>
              <a:ext uri="{FF2B5EF4-FFF2-40B4-BE49-F238E27FC236}">
                <a16:creationId xmlns:a16="http://schemas.microsoft.com/office/drawing/2014/main" id="{558D7010-9D55-4EFA-9635-1D8D4BF0ACC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ノート プレースホルダ 2">
            <a:extLst>
              <a:ext uri="{FF2B5EF4-FFF2-40B4-BE49-F238E27FC236}">
                <a16:creationId xmlns:a16="http://schemas.microsoft.com/office/drawing/2014/main" id="{FD5E957A-5416-43CB-9482-014C73A855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  <p:sp>
        <p:nvSpPr>
          <p:cNvPr id="5124" name="スライド番号プレースホルダ 3">
            <a:extLst>
              <a:ext uri="{FF2B5EF4-FFF2-40B4-BE49-F238E27FC236}">
                <a16:creationId xmlns:a16="http://schemas.microsoft.com/office/drawing/2014/main" id="{1E5BE7B4-A2F9-41E3-82F2-80C01A855F9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95581E98-7892-4C9C-8854-8B00F1F61258}" type="slidenum">
              <a:rPr lang="en-US" altLang="ja-JP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スライド イメージ プレースホルダ 1">
            <a:extLst>
              <a:ext uri="{FF2B5EF4-FFF2-40B4-BE49-F238E27FC236}">
                <a16:creationId xmlns:a16="http://schemas.microsoft.com/office/drawing/2014/main" id="{D29F940B-BDE2-423B-9A8A-44B2DB5DBFC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ノート プレースホルダ 2">
            <a:extLst>
              <a:ext uri="{FF2B5EF4-FFF2-40B4-BE49-F238E27FC236}">
                <a16:creationId xmlns:a16="http://schemas.microsoft.com/office/drawing/2014/main" id="{25D4BD55-6A06-4DB0-A523-AD1094F82C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  <p:sp>
        <p:nvSpPr>
          <p:cNvPr id="7172" name="スライド番号プレースホルダ 3">
            <a:extLst>
              <a:ext uri="{FF2B5EF4-FFF2-40B4-BE49-F238E27FC236}">
                <a16:creationId xmlns:a16="http://schemas.microsoft.com/office/drawing/2014/main" id="{206A9168-827F-404C-9C25-3E136AE2B57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DEDF4CC8-1FEB-4C4E-8931-5F1A06626127}" type="slidenum">
              <a:rPr lang="en-US" altLang="ja-JP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スライド イメージ プレースホルダ 1">
            <a:extLst>
              <a:ext uri="{FF2B5EF4-FFF2-40B4-BE49-F238E27FC236}">
                <a16:creationId xmlns:a16="http://schemas.microsoft.com/office/drawing/2014/main" id="{8B8DEAB7-E257-4FCB-8612-D47097541D4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ノート プレースホルダ 2">
            <a:extLst>
              <a:ext uri="{FF2B5EF4-FFF2-40B4-BE49-F238E27FC236}">
                <a16:creationId xmlns:a16="http://schemas.microsoft.com/office/drawing/2014/main" id="{364DD8B3-551D-4E3F-9B16-031AA6B43E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  <p:sp>
        <p:nvSpPr>
          <p:cNvPr id="9220" name="スライド番号プレースホルダ 3">
            <a:extLst>
              <a:ext uri="{FF2B5EF4-FFF2-40B4-BE49-F238E27FC236}">
                <a16:creationId xmlns:a16="http://schemas.microsoft.com/office/drawing/2014/main" id="{2274906D-8773-4715-9B19-6096D8C0DCA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F1F0A60B-9EBD-4330-B933-F8E86131A8A1}" type="slidenum">
              <a:rPr lang="en-US" altLang="ja-JP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3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C509BE0-11DE-4798-89EF-CD3D4DFD56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F6FEABD-3EFE-4E60-8629-5B2AAE7CE4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7D2F83E-8ABE-40F9-9577-ECDDA9962C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658C20-66EA-4808-BC55-A896462111B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37057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EC4FE66-9856-4CD1-8788-FC582778020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DED9A92-90D0-4780-A7E3-C991CD690F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A900DB2-64AA-41A2-9ED5-44B42C89C1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F7F1BD-CF27-4A2A-B6E8-296209482DE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15434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E03B794-87B7-4E98-9832-A45F43A806A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7D84ADE-2943-432A-9420-1248CEAF6B3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C2A2001-8129-4D05-9090-2B3B3984EA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47CC02-601A-4F86-B6A4-07A34BC7419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89158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4B459B7-5A3E-47CA-8F1D-C06AF65101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B7C7E7D-ED22-46DA-9EC2-63FED63369D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2DF3354-D29F-4502-B5B2-FBFDC58FBA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48F88E-8D6B-4B81-B73F-63305735D76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8438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CD9109D-1B87-4674-B11B-91743AF5FCF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D2296D4-6080-48EB-8A7F-AF5BDA664B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43B67B2-A20B-4836-859E-872C1E8B83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E06326-CFBF-46A5-B353-1AFC3551737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11019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ACF23EA-0331-4BDE-924A-AB7C05DD5A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631B1AD-2781-4E97-A651-AB893F6856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7AA59F6-3A72-4988-83E4-23C3DCB1795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21991-1314-45DE-BFF2-FC9DC346870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87122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7982BAD-5F3A-4324-AB59-1E82236372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9BB6C75-5115-4381-9648-75F482BC4A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493ACF9F-C7E0-4EDA-AF48-05E206F2C2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187D2F-FA7B-4942-A33F-42DE5227DAA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7242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1C40F32-A819-471D-A32A-FD37876C0B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B561178-B382-4085-8F05-3B34624FC4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4666796-F803-452E-AD36-2DF49D84BB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8E6C8A-8018-48F6-A0F3-86E508EC36A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10722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0F9D88F-ECA7-4438-AC87-BD25D47DEFE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06ECDA9-C053-47C7-8FE8-259B6AA669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89A2CAD-8C98-450C-8BD2-86AFE367F0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C336FA-CD04-4CD5-9CF3-E3E2E1B8BB3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20703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FCA8732-6A3C-406C-9CCB-8220231FA1D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E16D0D4-A039-4C78-8CDD-AE14F5BDD5C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20722DC-504D-4BFA-BE7A-147A1BED03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4BE1A0-C895-4FBB-9CE6-6630BCDD286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15131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F58694C-EC53-4A8A-8997-BC43BF9062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B146B78-BF95-4FB0-8E7D-B9015E02AF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1EE3F6C-3FE7-465B-A69B-37C7724BE2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BCB1FC-A41E-4C2E-8C22-EAD47CF9F4B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25154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CC0C297-61F3-49EA-AB6C-BB0CDE3868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D17DF59-85AA-4E6F-AD29-0940C6A335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55252F7-6AE3-4EA3-A4B7-F09F2D01F80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12EBEBF-C9F5-4741-A508-6E615E3C665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96204AF-35F5-4A48-A5BE-19BCCD8E16A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877E715D-C089-4176-BEDB-8B45A26B7A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角丸四角形 15">
            <a:extLst>
              <a:ext uri="{FF2B5EF4-FFF2-40B4-BE49-F238E27FC236}">
                <a16:creationId xmlns:a16="http://schemas.microsoft.com/office/drawing/2014/main" id="{0F464303-4243-4CD8-A117-672D131B1AC1}"/>
              </a:ext>
            </a:extLst>
          </p:cNvPr>
          <p:cNvSpPr/>
          <p:nvPr/>
        </p:nvSpPr>
        <p:spPr bwMode="auto">
          <a:xfrm>
            <a:off x="323850" y="5661025"/>
            <a:ext cx="8496300" cy="108108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69634" name="Rectangle 1026">
            <a:extLst>
              <a:ext uri="{FF2B5EF4-FFF2-40B4-BE49-F238E27FC236}">
                <a16:creationId xmlns:a16="http://schemas.microsoft.com/office/drawing/2014/main" id="{BC2C9DA1-A159-4591-8709-45B6C1F5AE1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2400" y="1628775"/>
            <a:ext cx="8839200" cy="1008063"/>
          </a:xfrm>
        </p:spPr>
        <p:txBody>
          <a:bodyPr/>
          <a:lstStyle/>
          <a:p>
            <a:pPr eaLnBrk="1" hangingPunct="1">
              <a:lnSpc>
                <a:spcPct val="125000"/>
              </a:lnSpc>
              <a:defRPr/>
            </a:pPr>
            <a:r>
              <a:rPr lang="en-US" altLang="ja-JP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</a:t>
            </a:r>
            <a:r>
              <a:rPr lang="ja-JP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における・・・・・・・・・</a:t>
            </a:r>
          </a:p>
        </p:txBody>
      </p:sp>
      <p:sp>
        <p:nvSpPr>
          <p:cNvPr id="4100" name="Rectangle 1027">
            <a:extLst>
              <a:ext uri="{FF2B5EF4-FFF2-40B4-BE49-F238E27FC236}">
                <a16:creationId xmlns:a16="http://schemas.microsoft.com/office/drawing/2014/main" id="{73017895-3831-4073-AFF1-3DF9A37FAA9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04800" y="3644900"/>
            <a:ext cx="8534400" cy="1676400"/>
          </a:xfrm>
        </p:spPr>
        <p:txBody>
          <a:bodyPr/>
          <a:lstStyle/>
          <a:p>
            <a:pPr eaLnBrk="1" hangingPunct="1"/>
            <a:r>
              <a:rPr lang="ja-JP" altLang="en-US" sz="2400"/>
              <a:t>日本リウマチ大学医学部</a:t>
            </a:r>
          </a:p>
          <a:p>
            <a:pPr eaLnBrk="1" hangingPunct="1"/>
            <a:endParaRPr lang="ja-JP" altLang="en-US" sz="1000"/>
          </a:p>
          <a:p>
            <a:pPr eaLnBrk="1" hangingPunct="1"/>
            <a:r>
              <a:rPr lang="ja-JP" altLang="en-US" sz="2800"/>
              <a:t>山田　太郎</a:t>
            </a:r>
          </a:p>
        </p:txBody>
      </p:sp>
      <p:sp>
        <p:nvSpPr>
          <p:cNvPr id="4101" name="Rectangle 1028">
            <a:extLst>
              <a:ext uri="{FF2B5EF4-FFF2-40B4-BE49-F238E27FC236}">
                <a16:creationId xmlns:a16="http://schemas.microsoft.com/office/drawing/2014/main" id="{FEAC7E57-6AB5-4FC8-A71C-44F4DEA5BD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4392613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latin typeface="ＭＳ Ｐゴシック" panose="020B0600070205080204" pitchFamily="50" charset="-128"/>
              </a:rPr>
              <a:t>第●●回日本リウマチ学会総会・学術集会</a:t>
            </a:r>
            <a:endParaRPr lang="en-US" altLang="ja-JP" sz="1800">
              <a:latin typeface="ＭＳ Ｐゴシック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latin typeface="ＭＳ Ｐゴシック" panose="020B0600070205080204" pitchFamily="50" charset="-128"/>
              </a:rPr>
              <a:t>W0-01</a:t>
            </a:r>
            <a:endParaRPr lang="ja-JP" altLang="en-US" sz="1800">
              <a:latin typeface="ＭＳ Ｐゴシック" panose="020B0600070205080204" pitchFamily="50" charset="-128"/>
            </a:endParaRPr>
          </a:p>
        </p:txBody>
      </p:sp>
      <p:cxnSp>
        <p:nvCxnSpPr>
          <p:cNvPr id="4102" name="直線コネクタ 7">
            <a:extLst>
              <a:ext uri="{FF2B5EF4-FFF2-40B4-BE49-F238E27FC236}">
                <a16:creationId xmlns:a16="http://schemas.microsoft.com/office/drawing/2014/main" id="{B8032379-F850-47FC-A46F-080EDFB74C9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58775" y="5516563"/>
            <a:ext cx="84264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" name="サブタイトル 2">
            <a:extLst>
              <a:ext uri="{FF2B5EF4-FFF2-40B4-BE49-F238E27FC236}">
                <a16:creationId xmlns:a16="http://schemas.microsoft.com/office/drawing/2014/main" id="{987D4E42-BDB3-40C6-9E27-2E5989D18B0C}"/>
              </a:ext>
            </a:extLst>
          </p:cNvPr>
          <p:cNvSpPr txBox="1">
            <a:spLocks/>
          </p:cNvSpPr>
          <p:nvPr/>
        </p:nvSpPr>
        <p:spPr bwMode="auto">
          <a:xfrm>
            <a:off x="1854200" y="6237288"/>
            <a:ext cx="5435600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normAutofit fontScale="92500"/>
          </a:bodyPr>
          <a:lstStyle/>
          <a:p>
            <a:pPr eaLnBrk="1" hangingPunct="1">
              <a:spcBef>
                <a:spcPct val="20000"/>
              </a:spcBef>
              <a:defRPr/>
            </a:pPr>
            <a:r>
              <a:rPr lang="en-US" altLang="ja-JP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※</a:t>
            </a:r>
            <a:r>
              <a:rPr lang="ja-JP" altLang="en-US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この演題に関連し、開示すべき</a:t>
            </a:r>
            <a:r>
              <a:rPr lang="en-US" altLang="ja-JP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COI</a:t>
            </a:r>
            <a:r>
              <a:rPr lang="ja-JP" altLang="en-US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関係にある企業などはありません。</a:t>
            </a:r>
          </a:p>
        </p:txBody>
      </p:sp>
      <p:sp>
        <p:nvSpPr>
          <p:cNvPr id="4104" name="サブタイトル 2">
            <a:extLst>
              <a:ext uri="{FF2B5EF4-FFF2-40B4-BE49-F238E27FC236}">
                <a16:creationId xmlns:a16="http://schemas.microsoft.com/office/drawing/2014/main" id="{03FA40FD-80CF-4F40-A7B3-CA05E8C517A6}"/>
              </a:ext>
            </a:extLst>
          </p:cNvPr>
          <p:cNvSpPr txBox="1">
            <a:spLocks/>
          </p:cNvSpPr>
          <p:nvPr/>
        </p:nvSpPr>
        <p:spPr bwMode="auto">
          <a:xfrm>
            <a:off x="1476375" y="5732463"/>
            <a:ext cx="6408738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ja-JP" altLang="en-US" sz="1800" b="1">
                <a:solidFill>
                  <a:srgbClr val="000099"/>
                </a:solidFill>
              </a:rPr>
              <a:t>利益相反の有無　：　無</a:t>
            </a:r>
          </a:p>
        </p:txBody>
      </p:sp>
      <p:sp>
        <p:nvSpPr>
          <p:cNvPr id="13" name="テキスト ボックス 9">
            <a:extLst>
              <a:ext uri="{FF2B5EF4-FFF2-40B4-BE49-F238E27FC236}">
                <a16:creationId xmlns:a16="http://schemas.microsoft.com/office/drawing/2014/main" id="{70388C47-8EC1-40D5-BD31-D9E1916A7E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16913" y="0"/>
            <a:ext cx="827087" cy="3381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</a:rPr>
              <a:t>様式</a:t>
            </a: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  <a:latin typeface="ＭＳ 明朝" pitchFamily="17" charset="-128"/>
                <a:ea typeface="ＭＳ 明朝" pitchFamily="17" charset="-128"/>
              </a:rPr>
              <a:t>２</a:t>
            </a: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</a:rPr>
              <a:t>－</a:t>
            </a:r>
            <a:r>
              <a:rPr lang="en-US" altLang="ja-JP" sz="800" dirty="0">
                <a:solidFill>
                  <a:schemeClr val="bg1">
                    <a:lumMod val="95000"/>
                  </a:schemeClr>
                </a:solidFill>
              </a:rPr>
              <a:t>A</a:t>
            </a:r>
          </a:p>
          <a:p>
            <a:pPr algn="ctr" eaLnBrk="1" hangingPunct="1">
              <a:defRPr/>
            </a:pP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</a:rPr>
              <a:t>（口演発表用）</a:t>
            </a:r>
            <a:endParaRPr lang="en-US" altLang="ja-JP" sz="8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角丸四角形 15">
            <a:extLst>
              <a:ext uri="{FF2B5EF4-FFF2-40B4-BE49-F238E27FC236}">
                <a16:creationId xmlns:a16="http://schemas.microsoft.com/office/drawing/2014/main" id="{50EE7BD4-631D-45F4-B572-0544FAD8EBCF}"/>
              </a:ext>
            </a:extLst>
          </p:cNvPr>
          <p:cNvSpPr/>
          <p:nvPr/>
        </p:nvSpPr>
        <p:spPr bwMode="auto">
          <a:xfrm>
            <a:off x="323850" y="5661025"/>
            <a:ext cx="8496300" cy="108108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69634" name="Rectangle 1026">
            <a:extLst>
              <a:ext uri="{FF2B5EF4-FFF2-40B4-BE49-F238E27FC236}">
                <a16:creationId xmlns:a16="http://schemas.microsoft.com/office/drawing/2014/main" id="{6253710F-129C-46D8-803F-FACEB74B03D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2400" y="1628775"/>
            <a:ext cx="8839200" cy="1008063"/>
          </a:xfrm>
        </p:spPr>
        <p:txBody>
          <a:bodyPr/>
          <a:lstStyle/>
          <a:p>
            <a:pPr eaLnBrk="1" hangingPunct="1">
              <a:lnSpc>
                <a:spcPct val="125000"/>
              </a:lnSpc>
              <a:defRPr/>
            </a:pPr>
            <a:r>
              <a:rPr lang="en-US" altLang="ja-JP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</a:t>
            </a:r>
            <a:r>
              <a:rPr lang="ja-JP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における・・・・・・・・・</a:t>
            </a:r>
          </a:p>
        </p:txBody>
      </p:sp>
      <p:sp>
        <p:nvSpPr>
          <p:cNvPr id="6148" name="Rectangle 1027">
            <a:extLst>
              <a:ext uri="{FF2B5EF4-FFF2-40B4-BE49-F238E27FC236}">
                <a16:creationId xmlns:a16="http://schemas.microsoft.com/office/drawing/2014/main" id="{6ED02A2E-6947-427D-8685-3D6C9713FE0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04800" y="3644900"/>
            <a:ext cx="8534400" cy="1676400"/>
          </a:xfrm>
        </p:spPr>
        <p:txBody>
          <a:bodyPr/>
          <a:lstStyle/>
          <a:p>
            <a:pPr eaLnBrk="1" hangingPunct="1"/>
            <a:r>
              <a:rPr lang="ja-JP" altLang="en-US" sz="2400"/>
              <a:t>日本リウマチ大学医学部</a:t>
            </a:r>
          </a:p>
          <a:p>
            <a:pPr eaLnBrk="1" hangingPunct="1"/>
            <a:endParaRPr lang="ja-JP" altLang="en-US" sz="1000"/>
          </a:p>
          <a:p>
            <a:pPr eaLnBrk="1" hangingPunct="1"/>
            <a:r>
              <a:rPr lang="ja-JP" altLang="en-US" sz="2800"/>
              <a:t>山田　太郎</a:t>
            </a:r>
          </a:p>
        </p:txBody>
      </p:sp>
      <p:cxnSp>
        <p:nvCxnSpPr>
          <p:cNvPr id="6149" name="直線コネクタ 7">
            <a:extLst>
              <a:ext uri="{FF2B5EF4-FFF2-40B4-BE49-F238E27FC236}">
                <a16:creationId xmlns:a16="http://schemas.microsoft.com/office/drawing/2014/main" id="{0383A77E-C31E-40BD-96A9-FEDF5C4B561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58775" y="5516563"/>
            <a:ext cx="84264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" name="サブタイトル 2">
            <a:extLst>
              <a:ext uri="{FF2B5EF4-FFF2-40B4-BE49-F238E27FC236}">
                <a16:creationId xmlns:a16="http://schemas.microsoft.com/office/drawing/2014/main" id="{A471509D-DCCF-4595-8D67-EE3D5FCF8E4A}"/>
              </a:ext>
            </a:extLst>
          </p:cNvPr>
          <p:cNvSpPr txBox="1">
            <a:spLocks/>
          </p:cNvSpPr>
          <p:nvPr/>
        </p:nvSpPr>
        <p:spPr bwMode="auto">
          <a:xfrm>
            <a:off x="2239963" y="6092825"/>
            <a:ext cx="4779962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normAutofit fontScale="92500"/>
          </a:bodyPr>
          <a:lstStyle/>
          <a:p>
            <a:pPr eaLnBrk="1" hangingPunct="1">
              <a:spcBef>
                <a:spcPct val="20000"/>
              </a:spcBef>
              <a:defRPr/>
            </a:pPr>
            <a:r>
              <a:rPr lang="en-US" altLang="ja-JP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※</a:t>
            </a:r>
            <a:r>
              <a:rPr lang="ja-JP" altLang="en-US" sz="1400" b="1" dirty="0">
                <a:solidFill>
                  <a:schemeClr val="bg1">
                    <a:lumMod val="75000"/>
                  </a:schemeClr>
                </a:solidFill>
                <a:latin typeface="Arial" charset="0"/>
                <a:ea typeface="ＭＳ Ｐゴシック" charset="-128"/>
              </a:rPr>
              <a:t>この演題の発表に関連し、開示すべき</a:t>
            </a:r>
            <a:r>
              <a:rPr lang="en-US" altLang="ja-JP" sz="1400" b="1" dirty="0">
                <a:solidFill>
                  <a:schemeClr val="bg1">
                    <a:lumMod val="75000"/>
                  </a:schemeClr>
                </a:solidFill>
                <a:latin typeface="Arial" charset="0"/>
                <a:ea typeface="ＭＳ Ｐゴシック" charset="-128"/>
              </a:rPr>
              <a:t>CO I </a:t>
            </a:r>
            <a:r>
              <a:rPr lang="ja-JP" altLang="en-US" sz="1400" b="1" dirty="0">
                <a:solidFill>
                  <a:schemeClr val="bg1">
                    <a:lumMod val="75000"/>
                  </a:schemeClr>
                </a:solidFill>
                <a:latin typeface="Arial" charset="0"/>
                <a:ea typeface="ＭＳ Ｐゴシック" charset="-128"/>
              </a:rPr>
              <a:t>関係にある企業名：</a:t>
            </a:r>
            <a:endParaRPr lang="en-US" altLang="ja-JP" sz="1400" b="1" dirty="0">
              <a:solidFill>
                <a:schemeClr val="bg1">
                  <a:lumMod val="75000"/>
                </a:schemeClr>
              </a:solidFill>
              <a:latin typeface="Arial" charset="0"/>
              <a:ea typeface="ＭＳ Ｐゴシック" charset="-128"/>
            </a:endParaRPr>
          </a:p>
          <a:p>
            <a:pPr algn="ctr" eaLnBrk="1" hangingPunct="1">
              <a:spcBef>
                <a:spcPct val="20000"/>
              </a:spcBef>
              <a:defRPr/>
            </a:pPr>
            <a:r>
              <a:rPr lang="en-US" altLang="ja-JP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XXX</a:t>
            </a:r>
            <a:r>
              <a:rPr lang="ja-JP" altLang="en-US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製薬株式会社、</a:t>
            </a:r>
            <a:r>
              <a:rPr lang="en-US" altLang="ja-JP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XXX</a:t>
            </a:r>
            <a:r>
              <a:rPr lang="ja-JP" altLang="en-US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製薬株式会社</a:t>
            </a:r>
          </a:p>
        </p:txBody>
      </p:sp>
      <p:sp>
        <p:nvSpPr>
          <p:cNvPr id="6151" name="サブタイトル 2">
            <a:extLst>
              <a:ext uri="{FF2B5EF4-FFF2-40B4-BE49-F238E27FC236}">
                <a16:creationId xmlns:a16="http://schemas.microsoft.com/office/drawing/2014/main" id="{A863BD42-CDBB-459E-9AEE-2DFF72091CA2}"/>
              </a:ext>
            </a:extLst>
          </p:cNvPr>
          <p:cNvSpPr txBox="1">
            <a:spLocks/>
          </p:cNvSpPr>
          <p:nvPr/>
        </p:nvSpPr>
        <p:spPr bwMode="auto">
          <a:xfrm>
            <a:off x="1476375" y="5661025"/>
            <a:ext cx="6408738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ja-JP" altLang="en-US" sz="1800" b="1">
                <a:solidFill>
                  <a:srgbClr val="000099"/>
                </a:solidFill>
              </a:rPr>
              <a:t>利益相反の有無　：　有</a:t>
            </a:r>
          </a:p>
        </p:txBody>
      </p:sp>
      <p:sp>
        <p:nvSpPr>
          <p:cNvPr id="18" name="テキスト ボックス 9">
            <a:extLst>
              <a:ext uri="{FF2B5EF4-FFF2-40B4-BE49-F238E27FC236}">
                <a16:creationId xmlns:a16="http://schemas.microsoft.com/office/drawing/2014/main" id="{5B650778-A1F5-4BDC-8018-37B65D5A32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16913" y="0"/>
            <a:ext cx="827087" cy="3381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</a:rPr>
              <a:t>様式</a:t>
            </a: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  <a:latin typeface="ＭＳ 明朝" pitchFamily="17" charset="-128"/>
                <a:ea typeface="ＭＳ 明朝" pitchFamily="17" charset="-128"/>
              </a:rPr>
              <a:t>２</a:t>
            </a: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</a:rPr>
              <a:t>－</a:t>
            </a:r>
            <a:r>
              <a:rPr lang="en-US" altLang="ja-JP" sz="800" dirty="0">
                <a:solidFill>
                  <a:schemeClr val="bg1">
                    <a:lumMod val="95000"/>
                  </a:schemeClr>
                </a:solidFill>
              </a:rPr>
              <a:t>B</a:t>
            </a:r>
          </a:p>
          <a:p>
            <a:pPr algn="ctr" eaLnBrk="1" hangingPunct="1">
              <a:defRPr/>
            </a:pP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</a:rPr>
              <a:t>（口演発表用）</a:t>
            </a:r>
            <a:endParaRPr lang="en-US" altLang="ja-JP" sz="8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6153" name="Rectangle 1028">
            <a:extLst>
              <a:ext uri="{FF2B5EF4-FFF2-40B4-BE49-F238E27FC236}">
                <a16:creationId xmlns:a16="http://schemas.microsoft.com/office/drawing/2014/main" id="{242AF1DC-50BE-4AFA-A410-CCC110466E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4392613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latin typeface="ＭＳ Ｐゴシック" panose="020B0600070205080204" pitchFamily="50" charset="-128"/>
              </a:rPr>
              <a:t>第●●回日本リウマチ学会総会・学術集会</a:t>
            </a:r>
            <a:endParaRPr lang="en-US" altLang="ja-JP" sz="1800">
              <a:latin typeface="ＭＳ Ｐゴシック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latin typeface="ＭＳ Ｐゴシック" panose="020B0600070205080204" pitchFamily="50" charset="-128"/>
              </a:rPr>
              <a:t>W0-01</a:t>
            </a:r>
            <a:endParaRPr lang="ja-JP" altLang="en-US" sz="1800">
              <a:latin typeface="ＭＳ Ｐゴシック" panose="020B0600070205080204" pitchFamily="50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角丸四角形 15">
            <a:extLst>
              <a:ext uri="{FF2B5EF4-FFF2-40B4-BE49-F238E27FC236}">
                <a16:creationId xmlns:a16="http://schemas.microsoft.com/office/drawing/2014/main" id="{BA11ED55-FBEA-4F52-986A-01385FF8E956}"/>
              </a:ext>
            </a:extLst>
          </p:cNvPr>
          <p:cNvSpPr/>
          <p:nvPr/>
        </p:nvSpPr>
        <p:spPr bwMode="auto">
          <a:xfrm>
            <a:off x="323850" y="5661025"/>
            <a:ext cx="8496300" cy="108108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cxnSp>
        <p:nvCxnSpPr>
          <p:cNvPr id="8195" name="直線コネクタ 7">
            <a:extLst>
              <a:ext uri="{FF2B5EF4-FFF2-40B4-BE49-F238E27FC236}">
                <a16:creationId xmlns:a16="http://schemas.microsoft.com/office/drawing/2014/main" id="{E663BA93-494A-4C5E-BAF1-32919DBFCA8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58775" y="5516563"/>
            <a:ext cx="84264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" name="サブタイトル 2">
            <a:extLst>
              <a:ext uri="{FF2B5EF4-FFF2-40B4-BE49-F238E27FC236}">
                <a16:creationId xmlns:a16="http://schemas.microsoft.com/office/drawing/2014/main" id="{07DB7DBE-1BB5-46DC-9882-3BB5499BBE65}"/>
              </a:ext>
            </a:extLst>
          </p:cNvPr>
          <p:cNvSpPr txBox="1">
            <a:spLocks/>
          </p:cNvSpPr>
          <p:nvPr/>
        </p:nvSpPr>
        <p:spPr bwMode="auto">
          <a:xfrm>
            <a:off x="2239963" y="6092825"/>
            <a:ext cx="4779962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normAutofit fontScale="92500"/>
          </a:bodyPr>
          <a:lstStyle/>
          <a:p>
            <a:pPr eaLnBrk="1" hangingPunct="1">
              <a:spcBef>
                <a:spcPct val="20000"/>
              </a:spcBef>
              <a:defRPr/>
            </a:pPr>
            <a:r>
              <a:rPr lang="en-US" altLang="ja-JP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※</a:t>
            </a:r>
            <a:r>
              <a:rPr lang="ja-JP" altLang="en-US" sz="1400" b="1" dirty="0">
                <a:solidFill>
                  <a:schemeClr val="bg1">
                    <a:lumMod val="75000"/>
                  </a:schemeClr>
                </a:solidFill>
                <a:latin typeface="Arial" charset="0"/>
                <a:ea typeface="ＭＳ Ｐゴシック" charset="-128"/>
              </a:rPr>
              <a:t>この演題の発表に関連し、開示すべき</a:t>
            </a:r>
            <a:r>
              <a:rPr lang="en-US" altLang="ja-JP" sz="1400" b="1" dirty="0">
                <a:solidFill>
                  <a:schemeClr val="bg1">
                    <a:lumMod val="75000"/>
                  </a:schemeClr>
                </a:solidFill>
                <a:latin typeface="Arial" charset="0"/>
                <a:ea typeface="ＭＳ Ｐゴシック" charset="-128"/>
              </a:rPr>
              <a:t>CO I </a:t>
            </a:r>
            <a:r>
              <a:rPr lang="ja-JP" altLang="en-US" sz="1400" b="1" dirty="0">
                <a:solidFill>
                  <a:schemeClr val="bg1">
                    <a:lumMod val="75000"/>
                  </a:schemeClr>
                </a:solidFill>
                <a:latin typeface="Arial" charset="0"/>
                <a:ea typeface="ＭＳ Ｐゴシック" charset="-128"/>
              </a:rPr>
              <a:t>関係にある企業名：</a:t>
            </a:r>
            <a:endParaRPr lang="en-US" altLang="ja-JP" sz="1400" b="1" dirty="0">
              <a:solidFill>
                <a:schemeClr val="bg1">
                  <a:lumMod val="75000"/>
                </a:schemeClr>
              </a:solidFill>
              <a:latin typeface="Arial" charset="0"/>
              <a:ea typeface="ＭＳ Ｐゴシック" charset="-128"/>
            </a:endParaRPr>
          </a:p>
          <a:p>
            <a:pPr algn="ctr" eaLnBrk="1" hangingPunct="1">
              <a:spcBef>
                <a:spcPct val="20000"/>
              </a:spcBef>
              <a:defRPr/>
            </a:pPr>
            <a:r>
              <a:rPr lang="en-US" altLang="ja-JP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XXX</a:t>
            </a:r>
            <a:r>
              <a:rPr lang="ja-JP" altLang="en-US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製薬株式会社、</a:t>
            </a:r>
            <a:r>
              <a:rPr lang="en-US" altLang="ja-JP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YYY</a:t>
            </a:r>
            <a:r>
              <a:rPr lang="ja-JP" altLang="en-US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製薬株式会社</a:t>
            </a:r>
          </a:p>
        </p:txBody>
      </p:sp>
      <p:sp>
        <p:nvSpPr>
          <p:cNvPr id="8197" name="サブタイトル 2">
            <a:extLst>
              <a:ext uri="{FF2B5EF4-FFF2-40B4-BE49-F238E27FC236}">
                <a16:creationId xmlns:a16="http://schemas.microsoft.com/office/drawing/2014/main" id="{9326B82C-3D53-4780-9021-3A0DABC34C1F}"/>
              </a:ext>
            </a:extLst>
          </p:cNvPr>
          <p:cNvSpPr txBox="1">
            <a:spLocks/>
          </p:cNvSpPr>
          <p:nvPr/>
        </p:nvSpPr>
        <p:spPr bwMode="auto">
          <a:xfrm>
            <a:off x="1476375" y="5661025"/>
            <a:ext cx="6408738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ja-JP" altLang="en-US" sz="1800" b="1">
                <a:solidFill>
                  <a:srgbClr val="000099"/>
                </a:solidFill>
              </a:rPr>
              <a:t>利益相反の有無　：　有</a:t>
            </a:r>
          </a:p>
        </p:txBody>
      </p:sp>
      <p:sp>
        <p:nvSpPr>
          <p:cNvPr id="20" name="テキスト ボックス 9">
            <a:extLst>
              <a:ext uri="{FF2B5EF4-FFF2-40B4-BE49-F238E27FC236}">
                <a16:creationId xmlns:a16="http://schemas.microsoft.com/office/drawing/2014/main" id="{4392DA92-BF6F-43A6-9F4F-7F8CF080BC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72450" y="0"/>
            <a:ext cx="971550" cy="3381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</a:rPr>
              <a:t>様式</a:t>
            </a: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  <a:latin typeface="ＭＳ 明朝" pitchFamily="17" charset="-128"/>
                <a:ea typeface="ＭＳ 明朝" pitchFamily="17" charset="-128"/>
              </a:rPr>
              <a:t>２</a:t>
            </a: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</a:rPr>
              <a:t>－</a:t>
            </a:r>
            <a:r>
              <a:rPr lang="en-US" altLang="ja-JP" sz="800" dirty="0">
                <a:solidFill>
                  <a:schemeClr val="bg1">
                    <a:lumMod val="95000"/>
                  </a:schemeClr>
                </a:solidFill>
              </a:rPr>
              <a:t>C</a:t>
            </a:r>
          </a:p>
          <a:p>
            <a:pPr algn="ctr" eaLnBrk="1" hangingPunct="1">
              <a:defRPr/>
            </a:pP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</a:rPr>
              <a:t>（ポスター発表用）</a:t>
            </a:r>
            <a:endParaRPr lang="en-US" altLang="ja-JP" sz="8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">
      <a:dk1>
        <a:srgbClr val="000000"/>
      </a:dk1>
      <a:lt1>
        <a:srgbClr val="FFFFFF"/>
      </a:lt1>
      <a:dk2>
        <a:srgbClr val="0000CC"/>
      </a:dk2>
      <a:lt2>
        <a:srgbClr val="FFFF00"/>
      </a:lt2>
      <a:accent1>
        <a:srgbClr val="FF9900"/>
      </a:accent1>
      <a:accent2>
        <a:srgbClr val="00FFFF"/>
      </a:accent2>
      <a:accent3>
        <a:srgbClr val="AAAAE2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5354</TotalTime>
  <Words>180</Words>
  <Application>Microsoft Office PowerPoint</Application>
  <PresentationFormat>画面に合わせる (4:3)</PresentationFormat>
  <Paragraphs>29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Times New Roman</vt:lpstr>
      <vt:lpstr>ＭＳ Ｐゴシック</vt:lpstr>
      <vt:lpstr>Arial</vt:lpstr>
      <vt:lpstr>ＭＳ Ｐ明朝</vt:lpstr>
      <vt:lpstr>ＭＳ 明朝</vt:lpstr>
      <vt:lpstr>標準デザイン</vt:lpstr>
      <vt:lpstr>RAにおける・・・・・・・・・</vt:lpstr>
      <vt:lpstr>RAにおける・・・・・・・・・</vt:lpstr>
      <vt:lpstr>PowerPoint プレゼンテーション</vt:lpstr>
    </vt:vector>
  </TitlesOfParts>
  <Company>京都大学臨床免疫学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膠原病の難治性病態</dc:title>
  <dc:creator>三森　経世</dc:creator>
  <cp:lastModifiedBy>長谷川 美貴</cp:lastModifiedBy>
  <cp:revision>126</cp:revision>
  <cp:lastPrinted>2016-02-17T07:20:23Z</cp:lastPrinted>
  <dcterms:created xsi:type="dcterms:W3CDTF">2002-09-23T06:26:29Z</dcterms:created>
  <dcterms:modified xsi:type="dcterms:W3CDTF">2020-09-14T07:29:47Z</dcterms:modified>
</cp:coreProperties>
</file>