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18" d="100"/>
          <a:sy n="118" d="100"/>
        </p:scale>
        <p:origin x="18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E74DE-00FB-40BD-8756-2DC1EAAF95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2869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500"/>
            <a:ext cx="493956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F5CFDA-8D9F-422E-9A9A-AC65DDCF82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78446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2684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688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8037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3507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1328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658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6631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921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127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7223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29F3118-F442-4D34-97EC-A14DE27957D1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7816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A554F-36B0-42DA-A25D-4FE7D95D9FD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7332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DE93C1-7904-4A9E-985C-C0DD47A330E0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9944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3368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4630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6016"/>
            <a:ext cx="12192000" cy="1141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097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9" r:id="rId1"/>
    <p:sldLayoutId id="2147484280" r:id="rId2"/>
    <p:sldLayoutId id="2147484281" r:id="rId3"/>
    <p:sldLayoutId id="2147484282" r:id="rId4"/>
    <p:sldLayoutId id="2147484283" r:id="rId5"/>
    <p:sldLayoutId id="2147484284" r:id="rId6"/>
    <p:sldLayoutId id="2147484285" r:id="rId7"/>
    <p:sldLayoutId id="2147484286" r:id="rId8"/>
    <p:sldLayoutId id="2147484287" r:id="rId9"/>
    <p:sldLayoutId id="2147484288" r:id="rId10"/>
    <p:sldLayoutId id="2147484289" r:id="rId11"/>
    <p:sldLayoutId id="2147484290" r:id="rId12"/>
    <p:sldLayoutId id="2147484268" r:id="rId13"/>
    <p:sldLayoutId id="214748426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 noChangeArrowheads="1"/>
          </p:cNvSpPr>
          <p:nvPr/>
        </p:nvSpPr>
        <p:spPr>
          <a:xfrm>
            <a:off x="950500" y="2024615"/>
            <a:ext cx="7845425" cy="441036"/>
          </a:xfrm>
          <a:prstGeom prst="rect">
            <a:avLst/>
          </a:prstGeom>
          <a:ln w="28575">
            <a:noFill/>
          </a:ln>
        </p:spPr>
        <p:txBody>
          <a:bodyPr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None/>
              <a:defRPr/>
            </a:pPr>
            <a:r>
              <a:rPr lang="en-US" sz="3600" b="1" u="sng" dirty="0">
                <a:solidFill>
                  <a:srgbClr val="002060"/>
                </a:solidFill>
              </a:rPr>
              <a:t>COI Disclosure of First Author</a:t>
            </a:r>
            <a:endParaRPr lang="en-US" altLang="ja-JP" sz="3600" b="1" u="sng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11" name="正方形/長方形 10"/>
          <p:cNvSpPr>
            <a:spLocks noChangeArrowheads="1"/>
          </p:cNvSpPr>
          <p:nvPr/>
        </p:nvSpPr>
        <p:spPr bwMode="auto">
          <a:xfrm>
            <a:off x="286585" y="149999"/>
            <a:ext cx="117827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altLang="ja-JP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Disclose COI status at the end of the poster </a:t>
            </a:r>
            <a:r>
              <a:rPr lang="en-US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giving a presentation at academic meetings.</a:t>
            </a:r>
            <a:endParaRPr lang="ja-JP" altLang="en-US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kumimoji="0" lang="ja-JP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 1-B      How to Disclose COI status</a:t>
            </a:r>
            <a:endParaRPr kumimoji="0" lang="ja-JP" altLang="en-US" sz="2400" b="1" dirty="0">
              <a:solidFill>
                <a:srgbClr val="002060"/>
              </a:solidFill>
              <a:latin typeface="Times New Roman" panose="020206030504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" name="正方形/長方形 11"/>
          <p:cNvSpPr>
            <a:spLocks noChangeArrowheads="1"/>
          </p:cNvSpPr>
          <p:nvPr/>
        </p:nvSpPr>
        <p:spPr bwMode="auto">
          <a:xfrm>
            <a:off x="248342" y="980996"/>
            <a:ext cx="120966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2687638" algn="l"/>
              </a:tabLst>
            </a:pPr>
            <a:r>
              <a:rPr lang="en-US" altLang="ja-JP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authors have no financial conflicts of interest to disclose concerning the presentation.</a:t>
            </a:r>
            <a:endParaRPr kumimoji="0" lang="en-US" altLang="ja-JP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正方形/長方形 12"/>
          <p:cNvSpPr>
            <a:spLocks noChangeArrowheads="1"/>
          </p:cNvSpPr>
          <p:nvPr/>
        </p:nvSpPr>
        <p:spPr bwMode="auto">
          <a:xfrm>
            <a:off x="0" y="1296100"/>
            <a:ext cx="12192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altLang="ja-JP" sz="4000" b="1" dirty="0">
                <a:solidFill>
                  <a:srgbClr val="002060"/>
                </a:solidFill>
              </a:rPr>
              <a:t>or</a:t>
            </a:r>
            <a:endParaRPr kumimoji="0" lang="ja-JP" altLang="en-US" sz="4000" b="1" dirty="0">
              <a:solidFill>
                <a:srgbClr val="002060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7348069" y="2204791"/>
            <a:ext cx="3454798" cy="1685627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000" b="1" dirty="0">
                <a:solidFill>
                  <a:schemeClr val="bg1"/>
                </a:solidFill>
              </a:rPr>
              <a:t>If “yes”, give the name of company/organization past three years. There is no need to disclose the amount.</a:t>
            </a:r>
            <a:endParaRPr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16" name="テキスト ボックス 1"/>
          <p:cNvSpPr txBox="1"/>
          <p:nvPr/>
        </p:nvSpPr>
        <p:spPr>
          <a:xfrm>
            <a:off x="950500" y="2579652"/>
            <a:ext cx="8330623" cy="3123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defRPr/>
            </a:pPr>
            <a:r>
              <a:rPr lang="ja-JP" altLang="en-US" sz="2000" b="1" dirty="0">
                <a:solidFill>
                  <a:srgbClr val="002060"/>
                </a:solidFill>
                <a:latin typeface="Arial" charset="0"/>
              </a:rPr>
              <a:t>①</a:t>
            </a:r>
            <a:r>
              <a:rPr lang="en-US" altLang="ja-JP" sz="2000" b="1" dirty="0">
                <a:solidFill>
                  <a:srgbClr val="002060"/>
                </a:solidFill>
              </a:rPr>
              <a:t>Consultation fees:</a:t>
            </a:r>
            <a:r>
              <a:rPr lang="ja-JP" altLang="en-US" sz="2000" b="1" dirty="0">
                <a:solidFill>
                  <a:srgbClr val="002060"/>
                </a:solidFill>
              </a:rPr>
              <a:t>　　　　　　　</a:t>
            </a:r>
            <a:r>
              <a:rPr lang="en-US" altLang="ja-JP" sz="2000" b="1" dirty="0">
                <a:solidFill>
                  <a:srgbClr val="002060"/>
                </a:solidFill>
              </a:rPr>
              <a:t>none</a:t>
            </a:r>
            <a:endParaRPr lang="ja-JP" altLang="en-US" sz="2000" b="1" dirty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  <a:defRPr/>
            </a:pPr>
            <a:r>
              <a:rPr lang="ja-JP" altLang="en-US" sz="2000" b="1" dirty="0">
                <a:solidFill>
                  <a:srgbClr val="002060"/>
                </a:solidFill>
                <a:latin typeface="Arial" charset="0"/>
              </a:rPr>
              <a:t>②</a:t>
            </a:r>
            <a:r>
              <a:rPr lang="en-US" altLang="ja-JP" sz="2000" b="1" dirty="0">
                <a:solidFill>
                  <a:srgbClr val="002060"/>
                </a:solidFill>
              </a:rPr>
              <a:t>stock ownership/profit:</a:t>
            </a:r>
            <a:r>
              <a:rPr lang="ja-JP" altLang="en-US" sz="2000" b="1" dirty="0">
                <a:solidFill>
                  <a:srgbClr val="002060"/>
                </a:solidFill>
              </a:rPr>
              <a:t>　　</a:t>
            </a:r>
            <a:r>
              <a:rPr lang="en-US" altLang="ja-JP" sz="2000" b="1" dirty="0">
                <a:solidFill>
                  <a:srgbClr val="002060"/>
                </a:solidFill>
              </a:rPr>
              <a:t>none</a:t>
            </a:r>
            <a:endParaRPr lang="en-US" altLang="ja-JP" sz="2000" b="1" dirty="0">
              <a:solidFill>
                <a:srgbClr val="002060"/>
              </a:solidFill>
              <a:latin typeface="Arial" charset="0"/>
            </a:endParaRPr>
          </a:p>
          <a:p>
            <a:pPr>
              <a:lnSpc>
                <a:spcPct val="110000"/>
              </a:lnSpc>
              <a:defRPr/>
            </a:pPr>
            <a:r>
              <a:rPr lang="ja-JP" altLang="en-US" sz="2000" b="1" dirty="0">
                <a:solidFill>
                  <a:srgbClr val="002060"/>
                </a:solidFill>
                <a:latin typeface="Arial" charset="0"/>
              </a:rPr>
              <a:t>③</a:t>
            </a:r>
            <a:r>
              <a:rPr lang="en-US" altLang="ja-JP" sz="2000" b="1" dirty="0">
                <a:solidFill>
                  <a:srgbClr val="002060"/>
                </a:solidFill>
              </a:rPr>
              <a:t>patent fees:</a:t>
            </a:r>
            <a:r>
              <a:rPr lang="ja-JP" altLang="en-US" sz="2000" b="1" dirty="0">
                <a:solidFill>
                  <a:srgbClr val="002060"/>
                </a:solidFill>
              </a:rPr>
              <a:t>　　　　　　　　</a:t>
            </a:r>
            <a:r>
              <a:rPr lang="en-US" altLang="ja-JP" sz="2000" b="1" dirty="0">
                <a:solidFill>
                  <a:srgbClr val="002060"/>
                </a:solidFill>
              </a:rPr>
              <a:t>none</a:t>
            </a:r>
            <a:endParaRPr lang="ja-JP" altLang="en-US" sz="2000" b="1" dirty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  <a:defRPr/>
            </a:pPr>
            <a:r>
              <a:rPr lang="ja-JP" altLang="en-US" sz="2000" b="1" dirty="0">
                <a:solidFill>
                  <a:srgbClr val="002060"/>
                </a:solidFill>
                <a:latin typeface="Arial" charset="0"/>
              </a:rPr>
              <a:t>④</a:t>
            </a:r>
            <a:r>
              <a:rPr lang="en-US" altLang="ja-JP" sz="2000" b="1" dirty="0">
                <a:solidFill>
                  <a:srgbClr val="002060"/>
                </a:solidFill>
              </a:rPr>
              <a:t>remuneration for lecture:</a:t>
            </a:r>
            <a:r>
              <a:rPr lang="ja-JP" altLang="en-US" sz="2000" b="1" dirty="0">
                <a:solidFill>
                  <a:srgbClr val="002060"/>
                </a:solidFill>
              </a:rPr>
              <a:t>　　　</a:t>
            </a:r>
            <a:r>
              <a:rPr lang="en-US" altLang="ja-JP" sz="2000" b="1" dirty="0">
                <a:solidFill>
                  <a:srgbClr val="002060"/>
                </a:solidFill>
              </a:rPr>
              <a:t>none</a:t>
            </a:r>
            <a:endParaRPr lang="en-US" altLang="ja-JP" sz="2000" b="1" dirty="0">
              <a:solidFill>
                <a:srgbClr val="002060"/>
              </a:solidFill>
              <a:latin typeface="Arial" charset="0"/>
            </a:endParaRPr>
          </a:p>
          <a:p>
            <a:pPr>
              <a:lnSpc>
                <a:spcPct val="110000"/>
              </a:lnSpc>
              <a:defRPr/>
            </a:pPr>
            <a:r>
              <a:rPr lang="ja-JP" altLang="en-US" sz="2000" b="1" dirty="0">
                <a:solidFill>
                  <a:srgbClr val="002060"/>
                </a:solidFill>
                <a:latin typeface="Arial" charset="0"/>
              </a:rPr>
              <a:t>⑤</a:t>
            </a:r>
            <a:r>
              <a:rPr lang="en-US" altLang="ja-JP" sz="2000" b="1" dirty="0">
                <a:solidFill>
                  <a:srgbClr val="002060"/>
                </a:solidFill>
              </a:rPr>
              <a:t>manuscript fees:</a:t>
            </a:r>
            <a:r>
              <a:rPr lang="ja-JP" altLang="en-US" sz="2000" b="1" dirty="0">
                <a:solidFill>
                  <a:srgbClr val="002060"/>
                </a:solidFill>
              </a:rPr>
              <a:t>　　　○○</a:t>
            </a:r>
            <a:r>
              <a:rPr lang="en-US" altLang="ja-JP" sz="2000" b="1" dirty="0">
                <a:solidFill>
                  <a:srgbClr val="002060"/>
                </a:solidFill>
              </a:rPr>
              <a:t>pharmaceutical company</a:t>
            </a:r>
            <a:endParaRPr lang="en-US" altLang="ja-JP" sz="2000" b="1" dirty="0">
              <a:solidFill>
                <a:srgbClr val="002060"/>
              </a:solidFill>
              <a:latin typeface="Arial" charset="0"/>
            </a:endParaRPr>
          </a:p>
          <a:p>
            <a:pPr>
              <a:lnSpc>
                <a:spcPct val="110000"/>
              </a:lnSpc>
              <a:defRPr/>
            </a:pPr>
            <a:r>
              <a:rPr lang="ja-JP" altLang="en-US" sz="2000" b="1" dirty="0">
                <a:solidFill>
                  <a:srgbClr val="002060"/>
                </a:solidFill>
                <a:latin typeface="Arial" charset="0"/>
              </a:rPr>
              <a:t>⑥</a:t>
            </a:r>
            <a:r>
              <a:rPr lang="en-US" altLang="ja-JP" sz="2000" b="1" dirty="0">
                <a:solidFill>
                  <a:srgbClr val="002060"/>
                </a:solidFill>
              </a:rPr>
              <a:t>trust research/joint research funds:</a:t>
            </a:r>
            <a:r>
              <a:rPr lang="ja-JP" altLang="en-US" sz="2000" b="1" dirty="0">
                <a:solidFill>
                  <a:srgbClr val="002060"/>
                </a:solidFill>
              </a:rPr>
              <a:t>　　　○○</a:t>
            </a:r>
            <a:r>
              <a:rPr lang="en-US" altLang="ja-JP" sz="2000" b="1" dirty="0">
                <a:solidFill>
                  <a:srgbClr val="002060"/>
                </a:solidFill>
              </a:rPr>
              <a:t>pharmaceutical company</a:t>
            </a:r>
            <a:endParaRPr lang="ja-JP" altLang="en-US" sz="2000" b="1" dirty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  <a:defRPr/>
            </a:pPr>
            <a:r>
              <a:rPr lang="ja-JP" altLang="en-US" sz="2000" b="1" dirty="0">
                <a:solidFill>
                  <a:srgbClr val="002060"/>
                </a:solidFill>
                <a:latin typeface="Arial" charset="0"/>
              </a:rPr>
              <a:t>⑦</a:t>
            </a:r>
            <a:r>
              <a:rPr lang="en-US" altLang="ja-JP" sz="2000" b="1" dirty="0">
                <a:solidFill>
                  <a:srgbClr val="002060"/>
                </a:solidFill>
              </a:rPr>
              <a:t>scholarship fund:</a:t>
            </a:r>
            <a:r>
              <a:rPr lang="ja-JP" altLang="en-US" sz="2000" b="1" dirty="0">
                <a:solidFill>
                  <a:srgbClr val="002060"/>
                </a:solidFill>
              </a:rPr>
              <a:t>　○○</a:t>
            </a:r>
            <a:r>
              <a:rPr lang="en-US" altLang="ja-JP" sz="2000" b="1" dirty="0">
                <a:solidFill>
                  <a:srgbClr val="002060"/>
                </a:solidFill>
              </a:rPr>
              <a:t>pharmaceutical company</a:t>
            </a:r>
            <a:endParaRPr lang="en-US" altLang="ja-JP" sz="2000" b="1" dirty="0">
              <a:solidFill>
                <a:srgbClr val="002060"/>
              </a:solidFill>
              <a:latin typeface="Arial" charset="0"/>
            </a:endParaRPr>
          </a:p>
          <a:p>
            <a:pPr>
              <a:lnSpc>
                <a:spcPct val="110000"/>
              </a:lnSpc>
              <a:defRPr/>
            </a:pPr>
            <a:r>
              <a:rPr lang="ja-JP" altLang="en-US" sz="2000" b="1" dirty="0">
                <a:solidFill>
                  <a:srgbClr val="002060"/>
                </a:solidFill>
                <a:latin typeface="Arial" charset="0"/>
              </a:rPr>
              <a:t>⑧</a:t>
            </a:r>
            <a:r>
              <a:rPr lang="en-US" altLang="ja-JP" sz="2000" b="1" dirty="0">
                <a:solidFill>
                  <a:srgbClr val="002060"/>
                </a:solidFill>
              </a:rPr>
              <a:t>Affiliation with Endowed Department:</a:t>
            </a:r>
            <a:r>
              <a:rPr lang="ja-JP" altLang="en-US" sz="2000" b="1" dirty="0">
                <a:solidFill>
                  <a:srgbClr val="002060"/>
                </a:solidFill>
              </a:rPr>
              <a:t>　</a:t>
            </a:r>
            <a:r>
              <a:rPr lang="en-US" altLang="ja-JP" sz="2000" b="1" dirty="0">
                <a:solidFill>
                  <a:srgbClr val="002060"/>
                </a:solidFill>
              </a:rPr>
              <a:t>yes</a:t>
            </a:r>
            <a:r>
              <a:rPr lang="ja-JP" altLang="en-US" sz="2000" b="1" dirty="0">
                <a:solidFill>
                  <a:srgbClr val="002060"/>
                </a:solidFill>
              </a:rPr>
              <a:t>（○○</a:t>
            </a:r>
            <a:r>
              <a:rPr lang="en-US" altLang="ja-JP" sz="2000" b="1" dirty="0">
                <a:solidFill>
                  <a:srgbClr val="002060"/>
                </a:solidFill>
              </a:rPr>
              <a:t>pharmaceuticals</a:t>
            </a:r>
            <a:r>
              <a:rPr lang="ja-JP" altLang="en-US" sz="2000" b="1" dirty="0">
                <a:solidFill>
                  <a:srgbClr val="002060"/>
                </a:solidFill>
              </a:rPr>
              <a:t>）</a:t>
            </a:r>
            <a:endParaRPr lang="en-US" altLang="ja-JP" sz="2000" b="1" dirty="0">
              <a:solidFill>
                <a:srgbClr val="002060"/>
              </a:solidFill>
              <a:latin typeface="Arial" charset="0"/>
            </a:endParaRPr>
          </a:p>
          <a:p>
            <a:pPr>
              <a:lnSpc>
                <a:spcPct val="110000"/>
              </a:lnSpc>
              <a:defRPr/>
            </a:pPr>
            <a:r>
              <a:rPr lang="ja-JP" altLang="en-US" sz="2000" b="1" dirty="0">
                <a:solidFill>
                  <a:srgbClr val="002060"/>
                </a:solidFill>
                <a:latin typeface="Arial" charset="0"/>
              </a:rPr>
              <a:t>⑨</a:t>
            </a:r>
            <a:r>
              <a:rPr lang="en-US" altLang="ja-JP" sz="2000" b="1" dirty="0">
                <a:solidFill>
                  <a:srgbClr val="002060"/>
                </a:solidFill>
              </a:rPr>
              <a:t>Other remuneration such as gifts:</a:t>
            </a:r>
            <a:r>
              <a:rPr lang="ja-JP" altLang="en-US" sz="2000" b="1" dirty="0">
                <a:solidFill>
                  <a:srgbClr val="002060"/>
                </a:solidFill>
              </a:rPr>
              <a:t>　　</a:t>
            </a:r>
            <a:r>
              <a:rPr lang="en-US" altLang="ja-JP" sz="2000" b="1" dirty="0">
                <a:solidFill>
                  <a:srgbClr val="002060"/>
                </a:solidFill>
              </a:rPr>
              <a:t>none</a:t>
            </a:r>
            <a:r>
              <a:rPr lang="ja-JP" altLang="en-US" sz="2000" b="1" dirty="0">
                <a:solidFill>
                  <a:srgbClr val="002060"/>
                </a:solidFill>
                <a:latin typeface="Arial" charset="0"/>
              </a:rPr>
              <a:t>　　　　　　　　　　</a:t>
            </a:r>
            <a:endParaRPr lang="en-US" altLang="ja-JP" sz="2000" b="1" dirty="0">
              <a:solidFill>
                <a:srgbClr val="002060"/>
              </a:solidFill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636</TotalTime>
  <Words>175</Words>
  <Application>Microsoft Office PowerPoint</Application>
  <PresentationFormat>ワイド画面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ＭＳ Ｐゴシック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Hiroshi Toyoda</cp:lastModifiedBy>
  <cp:revision>101</cp:revision>
  <cp:lastPrinted>2016-04-19T08:17:01Z</cp:lastPrinted>
  <dcterms:created xsi:type="dcterms:W3CDTF">2000-09-04T17:39:07Z</dcterms:created>
  <dcterms:modified xsi:type="dcterms:W3CDTF">2020-02-18T08:36:28Z</dcterms:modified>
</cp:coreProperties>
</file>