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>
        <p:scale>
          <a:sx n="73" d="100"/>
          <a:sy n="73" d="100"/>
        </p:scale>
        <p:origin x="-12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08D4121E-654C-49F9-A04A-AF8826C80D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6263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0482B0A-713E-40F2-A32C-3450B0CB23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5425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B70248-0EE0-4A93-9EDE-9083BB33FE0B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142F7C-D532-4EF2-8D0A-E9EF57D58268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4A943-2252-4CCA-914A-2461B83FD0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8277F-39E4-4C51-80B5-4014C19C2C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251D-E3A8-499C-98BF-DA4098BBA4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2A4A6-C642-486B-8C23-9FDF033139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2F857-B801-412D-B0DF-5961A9587F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0919D-469F-4A7D-AC91-96460E7DF7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17783-C578-45BE-A05B-C02F129FBE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F3864-5C3F-421C-854F-D943A879FA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5CE99-B7C9-4F6E-9444-00097B2303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E679-2BC8-46F5-B552-81CB39D004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9965-8550-4625-9364-7BD1BF48BB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C7916F-EE5F-4E07-9C0E-1F03A81BB7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5688" y="2648868"/>
            <a:ext cx="8552985" cy="2286000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ja-JP" altLang="en-US" b="1" dirty="0" smtClean="0">
                <a:latin typeface="Arial" charset="0"/>
              </a:rPr>
              <a:t>第２</a:t>
            </a:r>
            <a:r>
              <a:rPr lang="en-US" altLang="ja-JP" b="1" dirty="0" smtClean="0">
                <a:latin typeface="Arial" charset="0"/>
              </a:rPr>
              <a:t>1</a:t>
            </a:r>
            <a:r>
              <a:rPr lang="ja-JP" altLang="en-US" b="1" dirty="0" smtClean="0">
                <a:latin typeface="Arial" charset="0"/>
              </a:rPr>
              <a:t>回</a:t>
            </a:r>
            <a:r>
              <a:rPr lang="ja-JP" altLang="en-US" b="1" dirty="0" smtClean="0">
                <a:latin typeface="Arial" charset="0"/>
              </a:rPr>
              <a:t>日本心不全学会学術集会</a:t>
            </a:r>
            <a:r>
              <a:rPr lang="en-US" altLang="ja-JP" sz="4800" b="1" dirty="0" smtClean="0">
                <a:latin typeface="Arial" charset="0"/>
              </a:rPr>
              <a:t/>
            </a:r>
            <a:br>
              <a:rPr lang="en-US" altLang="ja-JP" sz="4800" b="1" dirty="0" smtClean="0">
                <a:latin typeface="Arial" charset="0"/>
              </a:rPr>
            </a:br>
            <a:r>
              <a:rPr lang="ja-JP" altLang="en-US" sz="4800" b="1" dirty="0" smtClean="0">
                <a:latin typeface="Arial" charset="0"/>
              </a:rPr>
              <a:t>ＣＯ Ｉ 開示</a:t>
            </a:r>
            <a:r>
              <a:rPr lang="en-US" altLang="ja-JP" sz="4000" b="1" dirty="0" smtClean="0">
                <a:latin typeface="Arial" charset="0"/>
              </a:rPr>
              <a:t/>
            </a:r>
            <a:br>
              <a:rPr lang="en-US" altLang="ja-JP" sz="4000" b="1" dirty="0" smtClean="0">
                <a:latin typeface="Arial" charset="0"/>
              </a:rPr>
            </a:br>
            <a:r>
              <a:rPr lang="ja-JP" altLang="en-US" sz="1600" b="1" dirty="0" smtClean="0">
                <a:latin typeface="Arial" charset="0"/>
              </a:rPr>
              <a:t>　</a:t>
            </a:r>
            <a:r>
              <a:rPr lang="en-US" altLang="ja-JP" sz="2400" b="1" i="1" dirty="0" smtClean="0"/>
              <a:t/>
            </a:r>
            <a:br>
              <a:rPr lang="en-US" altLang="ja-JP" sz="2400" b="1" i="1" dirty="0" smtClean="0"/>
            </a:br>
            <a:r>
              <a:rPr lang="ja-JP" altLang="en-US" sz="2400" b="1" i="1" dirty="0" smtClean="0"/>
              <a:t>筆頭発表者名：　○○　○○</a:t>
            </a:r>
            <a:endParaRPr lang="en-US" altLang="ja-JP" sz="2400" b="1" i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4939419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 smtClean="0">
                <a:solidFill>
                  <a:schemeClr val="bg1"/>
                </a:solidFill>
                <a:latin typeface="Arial" charset="0"/>
              </a:rPr>
              <a:t>　</a:t>
            </a:r>
            <a:r>
              <a:rPr lang="ja-JP" altLang="en-US" sz="2800" b="1" dirty="0" smtClean="0">
                <a:latin typeface="Arial" charset="0"/>
              </a:rPr>
              <a:t>演題発表に関連し、開示すべき</a:t>
            </a:r>
            <a:r>
              <a:rPr lang="en-US" altLang="ja-JP" sz="2800" b="1" dirty="0" smtClean="0">
                <a:latin typeface="Arial" charset="0"/>
              </a:rPr>
              <a:t>CO I </a:t>
            </a:r>
            <a:r>
              <a:rPr lang="ja-JP" altLang="en-US" sz="2800" b="1" dirty="0" smtClean="0">
                <a:latin typeface="Arial" charset="0"/>
              </a:rPr>
              <a:t>関係にある　企業などはありません。</a:t>
            </a:r>
            <a:endParaRPr lang="en-US" altLang="ja-JP" sz="2800" b="1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 smtClean="0">
              <a:solidFill>
                <a:srgbClr val="FFFF1F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173687" y="100723"/>
            <a:ext cx="7762061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ja-JP" altLang="en-US" sz="2800" b="1" dirty="0" smtClean="0">
                <a:latin typeface="HGP創英角ｺﾞｼｯｸUB" pitchFamily="50" charset="-128"/>
                <a:ea typeface="HGP創英角ｺﾞｼｯｸUB" pitchFamily="50" charset="-128"/>
              </a:rPr>
              <a:t>学術集会発表時、申告すべきＣＯＩ状態が</a:t>
            </a:r>
            <a:r>
              <a:rPr kumimoji="0" lang="ja-JP" altLang="en-US" sz="2800" b="1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ない場合</a:t>
            </a:r>
            <a:endParaRPr kumimoji="0" lang="en-US" altLang="ja-JP" sz="2800" b="1" dirty="0" smtClean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kumimoji="0" lang="en-US" altLang="ja-JP" sz="500" b="1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0" lang="ja-JP" altLang="en-US" b="1" dirty="0" smtClean="0">
                <a:latin typeface="HGP創英角ｺﾞｼｯｸUB" pitchFamily="50" charset="-128"/>
                <a:ea typeface="HGP創英角ｺﾞｼｯｸUB" pitchFamily="50" charset="-128"/>
              </a:rPr>
              <a:t>　口 頭 発 表：タイトルスライドの後にＣＯＩ状態を開示</a:t>
            </a:r>
            <a:endParaRPr kumimoji="0" lang="en-US" altLang="ja-JP" b="1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0" lang="ja-JP" altLang="en-US" sz="500" b="1" dirty="0" smtClean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kumimoji="0" lang="en-US" altLang="ja-JP" sz="500" b="1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0" lang="ja-JP" altLang="en-US" b="1" dirty="0" smtClean="0">
                <a:latin typeface="HGP創英角ｺﾞｼｯｸUB" pitchFamily="50" charset="-128"/>
                <a:ea typeface="HGP創英角ｺﾞｼｯｸUB" pitchFamily="50" charset="-128"/>
              </a:rPr>
              <a:t>　ポスター発表：ポスター掲示の最後にＣＯＩ状態を開示</a:t>
            </a:r>
            <a:endParaRPr kumimoji="0" lang="en-US" altLang="ja-JP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6880" y="3576948"/>
            <a:ext cx="1110495" cy="1118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正方形/長方形 6"/>
          <p:cNvSpPr/>
          <p:nvPr/>
        </p:nvSpPr>
        <p:spPr>
          <a:xfrm>
            <a:off x="223024" y="2148396"/>
            <a:ext cx="8776010" cy="44388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162346" y="1655192"/>
            <a:ext cx="18886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ja-JP" b="1" dirty="0" smtClean="0"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kumimoji="0" lang="ja-JP" altLang="en-US" b="1" dirty="0" smtClean="0">
                <a:latin typeface="HGP創英角ｺﾞｼｯｸUB" pitchFamily="50" charset="-128"/>
                <a:ea typeface="HGP創英角ｺﾞｼｯｸUB" pitchFamily="50" charset="-128"/>
              </a:rPr>
              <a:t>様式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１－</a:t>
            </a:r>
            <a:r>
              <a:rPr kumimoji="0" lang="ja-JP" altLang="en-US" b="1" dirty="0" smtClean="0">
                <a:latin typeface="HGP創英角ｺﾞｼｯｸUB" pitchFamily="50" charset="-128"/>
                <a:ea typeface="HGP創英角ｺﾞｼｯｸUB" pitchFamily="50" charset="-128"/>
              </a:rPr>
              <a:t>Ａ</a:t>
            </a:r>
            <a:r>
              <a:rPr kumimoji="0" lang="en-US" altLang="ja-JP" b="1" dirty="0" smtClean="0">
                <a:latin typeface="HGP創英角ｺﾞｼｯｸUB" pitchFamily="50" charset="-128"/>
                <a:ea typeface="HGP創英角ｺﾞｼｯｸUB" pitchFamily="50" charset="-128"/>
              </a:rPr>
              <a:t>】</a:t>
            </a:r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34340" y="1702822"/>
            <a:ext cx="8389620" cy="1980545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ja-JP" altLang="en-US" b="1" dirty="0" smtClean="0">
                <a:latin typeface="Arial" charset="0"/>
              </a:rPr>
              <a:t>第２</a:t>
            </a:r>
            <a:r>
              <a:rPr lang="en-US" altLang="ja-JP" b="1" dirty="0" smtClean="0">
                <a:latin typeface="Arial" charset="0"/>
              </a:rPr>
              <a:t>1</a:t>
            </a:r>
            <a:r>
              <a:rPr lang="ja-JP" altLang="en-US" b="1" dirty="0" smtClean="0">
                <a:latin typeface="Arial" charset="0"/>
              </a:rPr>
              <a:t>回</a:t>
            </a:r>
            <a:r>
              <a:rPr lang="ja-JP" altLang="en-US" b="1" dirty="0" smtClean="0">
                <a:latin typeface="Arial" charset="0"/>
              </a:rPr>
              <a:t>日本心不全学会学術集会</a:t>
            </a:r>
            <a:r>
              <a:rPr lang="en-US" altLang="ja-JP" sz="4800" b="1" dirty="0" smtClean="0">
                <a:latin typeface="Arial" charset="0"/>
              </a:rPr>
              <a:t/>
            </a:r>
            <a:br>
              <a:rPr lang="en-US" altLang="ja-JP" sz="4800" b="1" dirty="0" smtClean="0">
                <a:latin typeface="Arial" charset="0"/>
              </a:rPr>
            </a:br>
            <a:r>
              <a:rPr lang="ja-JP" altLang="en-US" b="1" dirty="0" smtClean="0">
                <a:latin typeface="Arial" charset="0"/>
              </a:rPr>
              <a:t>ＣＯ Ｉ 開示</a:t>
            </a:r>
            <a:r>
              <a:rPr lang="en-US" altLang="ja-JP" sz="3600" b="1" dirty="0" smtClean="0">
                <a:latin typeface="Arial" charset="0"/>
              </a:rPr>
              <a:t/>
            </a:r>
            <a:br>
              <a:rPr lang="en-US" altLang="ja-JP" sz="3600" b="1" dirty="0" smtClean="0">
                <a:latin typeface="Arial" charset="0"/>
              </a:rPr>
            </a:br>
            <a:r>
              <a:rPr lang="ja-JP" altLang="en-US" sz="1400" b="1" dirty="0" smtClean="0">
                <a:latin typeface="Arial" charset="0"/>
              </a:rPr>
              <a:t>　</a:t>
            </a:r>
            <a:r>
              <a:rPr lang="en-US" altLang="ja-JP" sz="2000" b="1" i="1" dirty="0" smtClean="0"/>
              <a:t/>
            </a:r>
            <a:br>
              <a:rPr lang="en-US" altLang="ja-JP" sz="2000" b="1" i="1" dirty="0" smtClean="0"/>
            </a:br>
            <a:r>
              <a:rPr lang="ja-JP" altLang="en-US" sz="2000" b="1" i="1" dirty="0" smtClean="0"/>
              <a:t>筆頭発表者名：　○○　○○</a:t>
            </a:r>
            <a:endParaRPr lang="en-US" altLang="ja-JP" sz="2000" b="1" i="1" dirty="0" smtClean="0"/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3755284"/>
            <a:ext cx="8342312" cy="3240088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000" b="1" dirty="0" smtClean="0">
                <a:latin typeface="Arial" charset="0"/>
              </a:rPr>
              <a:t>演題発表に関連し、開示すべき</a:t>
            </a:r>
            <a:r>
              <a:rPr lang="en-US" altLang="ja-JP" sz="2000" b="1" dirty="0" smtClean="0">
                <a:latin typeface="Arial" charset="0"/>
              </a:rPr>
              <a:t>CO I </a:t>
            </a:r>
            <a:r>
              <a:rPr lang="ja-JP" altLang="en-US" sz="2000" b="1" dirty="0" smtClean="0">
                <a:latin typeface="Arial" charset="0"/>
              </a:rPr>
              <a:t>関係にある企業などとして、</a:t>
            </a:r>
            <a:endParaRPr lang="en-US" altLang="ja-JP" sz="2000" b="1" dirty="0" smtClean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400" b="1" dirty="0" smtClean="0">
                <a:latin typeface="Arial" charset="0"/>
              </a:rPr>
              <a:t>　</a:t>
            </a:r>
            <a:r>
              <a:rPr lang="ja-JP" altLang="en-US" sz="1800" b="1" dirty="0" smtClean="0">
                <a:latin typeface="Arial" charset="0"/>
              </a:rPr>
              <a:t>  ①顧問：　　　　　　　　　　　　　　　　 なし</a:t>
            </a:r>
            <a:endParaRPr lang="en-US" altLang="ja-JP" sz="1800" b="1" dirty="0" smtClean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 smtClean="0">
                <a:latin typeface="Arial" charset="0"/>
              </a:rPr>
              <a:t>　　②株保有・利益：　　　　　　　　　　　なし</a:t>
            </a:r>
            <a:endParaRPr lang="en-US" altLang="ja-JP" sz="1800" b="1" dirty="0" smtClean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 smtClean="0">
                <a:latin typeface="Arial" charset="0"/>
              </a:rPr>
              <a:t>　　③特許使用料：　　　　　　　　　　　　なし</a:t>
            </a:r>
            <a:endParaRPr lang="en-US" altLang="ja-JP" sz="1800" b="1" dirty="0" smtClean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 smtClean="0">
                <a:latin typeface="Arial" charset="0"/>
              </a:rPr>
              <a:t>　　④講演料：　　　　　　　　　　　　　　　なし</a:t>
            </a:r>
            <a:endParaRPr lang="en-US" altLang="ja-JP" sz="1800" b="1" dirty="0" smtClean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 smtClean="0">
                <a:latin typeface="Arial" charset="0"/>
              </a:rPr>
              <a:t>　　⑤原稿料：　　　　　　　　　　　　  　　○○製薬</a:t>
            </a:r>
            <a:endParaRPr lang="en-US" altLang="ja-JP" sz="1800" b="1" dirty="0" smtClean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 smtClean="0">
                <a:latin typeface="Arial" charset="0"/>
              </a:rPr>
              <a:t>　　⑥受託研究・共同研究費：　　　　　○○製薬</a:t>
            </a:r>
            <a:endParaRPr lang="en-US" altLang="ja-JP" sz="1800" b="1" dirty="0" smtClean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 smtClean="0">
                <a:latin typeface="Arial" charset="0"/>
              </a:rPr>
              <a:t>　　⑦奨学寄付金：　 　　　　　　　　　　○○製薬</a:t>
            </a:r>
            <a:endParaRPr lang="en-US" altLang="ja-JP" sz="1800" b="1" dirty="0" smtClean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 smtClean="0">
                <a:latin typeface="Arial" charset="0"/>
              </a:rPr>
              <a:t>　　⑧寄付講座所属：　　　　　　　　　　あり（○○製薬）</a:t>
            </a:r>
            <a:endParaRPr lang="en-US" altLang="ja-JP" sz="1800" b="1" dirty="0" smtClean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 smtClean="0">
                <a:latin typeface="Arial" charset="0"/>
              </a:rPr>
              <a:t>　　⑨贈答品などの報酬：　　　　 　　　なし</a:t>
            </a:r>
            <a:endParaRPr lang="en-US" altLang="ja-JP" sz="1800" b="1" dirty="0" smtClean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ja-JP" sz="2000" b="1" dirty="0" smtClean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3076" name="正方形/長方形 3"/>
          <p:cNvSpPr>
            <a:spLocks noChangeArrowheads="1"/>
          </p:cNvSpPr>
          <p:nvPr/>
        </p:nvSpPr>
        <p:spPr bwMode="auto">
          <a:xfrm>
            <a:off x="293734" y="1141713"/>
            <a:ext cx="18469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ja-JP" b="1" dirty="0" smtClean="0"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kumimoji="0" lang="ja-JP" altLang="en-US" b="1" dirty="0" smtClean="0">
                <a:latin typeface="HGP創英角ｺﾞｼｯｸUB" pitchFamily="50" charset="-128"/>
                <a:ea typeface="HGP創英角ｺﾞｼｯｸUB" pitchFamily="50" charset="-128"/>
              </a:rPr>
              <a:t>様式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１－</a:t>
            </a:r>
            <a:r>
              <a:rPr kumimoji="0" lang="en-US" altLang="ja-JP" b="1" dirty="0" smtClean="0">
                <a:latin typeface="HGP創英角ｺﾞｼｯｸUB" pitchFamily="50" charset="-128"/>
                <a:ea typeface="HGP創英角ｺﾞｼｯｸUB" pitchFamily="50" charset="-128"/>
              </a:rPr>
              <a:t>B】</a:t>
            </a:r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077" name="正方形/長方形 4"/>
          <p:cNvSpPr>
            <a:spLocks noChangeArrowheads="1"/>
          </p:cNvSpPr>
          <p:nvPr/>
        </p:nvSpPr>
        <p:spPr bwMode="auto">
          <a:xfrm>
            <a:off x="304800" y="1603555"/>
            <a:ext cx="8640763" cy="517142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3079" name="円形吹き出し 6"/>
          <p:cNvSpPr>
            <a:spLocks noChangeArrowheads="1"/>
          </p:cNvSpPr>
          <p:nvPr/>
        </p:nvSpPr>
        <p:spPr bwMode="auto">
          <a:xfrm>
            <a:off x="5589680" y="4270569"/>
            <a:ext cx="2503488" cy="120808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r>
              <a:rPr kumimoji="0" lang="ja-JP" altLang="en-US" sz="1400" dirty="0"/>
              <a:t>「あり」の場合は、企業名・団体名を記入。</a:t>
            </a:r>
            <a:endParaRPr kumimoji="0" lang="en-US" altLang="ja-JP" sz="1400" dirty="0"/>
          </a:p>
          <a:p>
            <a:r>
              <a:rPr kumimoji="0" lang="ja-JP" altLang="en-US" sz="1400" dirty="0"/>
              <a:t>金額の記載は不要</a:t>
            </a:r>
            <a:endParaRPr kumimoji="0" lang="en-US" altLang="ja-JP" sz="1400" dirty="0"/>
          </a:p>
          <a:p>
            <a:r>
              <a:rPr kumimoji="0" lang="ja-JP" altLang="en-US" sz="1400" dirty="0"/>
              <a:t>です。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0936" y="2500028"/>
            <a:ext cx="1063463" cy="107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正方形/長方形 3"/>
          <p:cNvSpPr>
            <a:spLocks noChangeArrowheads="1"/>
          </p:cNvSpPr>
          <p:nvPr/>
        </p:nvSpPr>
        <p:spPr bwMode="auto">
          <a:xfrm>
            <a:off x="281697" y="4539"/>
            <a:ext cx="697017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ja-JP" altLang="en-US" b="1" dirty="0" smtClean="0">
                <a:latin typeface="HGP創英角ｺﾞｼｯｸUB" pitchFamily="50" charset="-128"/>
                <a:ea typeface="HGP創英角ｺﾞｼｯｸUB" pitchFamily="50" charset="-128"/>
              </a:rPr>
              <a:t>学術講演会発表時、申告すべきＣＯＩ状態が</a:t>
            </a:r>
            <a:r>
              <a:rPr kumimoji="0" lang="ja-JP" altLang="en-US" b="1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ある場合</a:t>
            </a:r>
            <a:endParaRPr kumimoji="0" lang="en-US" altLang="ja-JP" b="1" dirty="0" smtClean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kumimoji="0" lang="en-US" altLang="ja-JP" sz="400" b="1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0" lang="ja-JP" altLang="en-US" sz="2000" b="1" dirty="0" smtClean="0">
                <a:latin typeface="HGP創英角ｺﾞｼｯｸUB" pitchFamily="50" charset="-128"/>
                <a:ea typeface="HGP創英角ｺﾞｼｯｸUB" pitchFamily="50" charset="-128"/>
              </a:rPr>
              <a:t>　口 頭 発 表：</a:t>
            </a:r>
            <a:r>
              <a:rPr kumimoji="0" lang="ja-JP" altLang="en-US" sz="2000" b="1" smtClean="0">
                <a:latin typeface="HGP創英角ｺﾞｼｯｸUB" pitchFamily="50" charset="-128"/>
                <a:ea typeface="HGP創英角ｺﾞｼｯｸUB" pitchFamily="50" charset="-128"/>
              </a:rPr>
              <a:t>タイトルスライドの後に</a:t>
            </a:r>
            <a:r>
              <a:rPr kumimoji="0" lang="ja-JP" altLang="en-US" sz="2000" b="1" dirty="0" smtClean="0">
                <a:latin typeface="HGP創英角ｺﾞｼｯｸUB" pitchFamily="50" charset="-128"/>
                <a:ea typeface="HGP創英角ｺﾞｼｯｸUB" pitchFamily="50" charset="-128"/>
              </a:rPr>
              <a:t>ＣＯＩ状態を開示</a:t>
            </a:r>
            <a:endParaRPr kumimoji="0" lang="en-US" altLang="ja-JP" sz="2000" b="1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0" lang="ja-JP" altLang="en-US" sz="400" b="1" dirty="0" smtClean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kumimoji="0" lang="en-US" altLang="ja-JP" sz="400" b="1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0" lang="ja-JP" altLang="en-US" sz="2000" b="1" dirty="0" smtClean="0">
                <a:latin typeface="HGP創英角ｺﾞｼｯｸUB" pitchFamily="50" charset="-128"/>
                <a:ea typeface="HGP創英角ｺﾞｼｯｸUB" pitchFamily="50" charset="-128"/>
              </a:rPr>
              <a:t>　ポスター発表：ポスター掲示の最後にＣＯＩ状態を開示</a:t>
            </a:r>
            <a:endParaRPr kumimoji="0" lang="en-US" altLang="ja-JP" sz="2000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</TotalTime>
  <Words>93</Words>
  <Application>Microsoft Office PowerPoint</Application>
  <PresentationFormat>画面に合わせる (4:3)</PresentationFormat>
  <Paragraphs>31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第２1回日本心不全学会学術集会 ＣＯ Ｉ 開示 　 筆頭発表者名：　○○　○○</vt:lpstr>
      <vt:lpstr>第２1回日本心不全学会学術集会 ＣＯ Ｉ 開示 　 筆頭発表者名：　○○　○○</vt:lpstr>
    </vt:vector>
  </TitlesOfParts>
  <Company>第17回日本心不全学会学術集会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第17回日本心不全学会学術集会</dc:creator>
  <cp:lastModifiedBy>staff-tohoku03</cp:lastModifiedBy>
  <cp:revision>103</cp:revision>
  <dcterms:created xsi:type="dcterms:W3CDTF">2000-09-04T17:39:07Z</dcterms:created>
  <dcterms:modified xsi:type="dcterms:W3CDTF">2017-06-16T01:25:21Z</dcterms:modified>
</cp:coreProperties>
</file>