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handoutMasterIdLst>
    <p:handoutMasterId r:id="rId5"/>
  </p:handoutMasterIdLst>
  <p:sldIdLst>
    <p:sldId id="259" r:id="rId2"/>
    <p:sldId id="260" r:id="rId3"/>
  </p:sldIdLst>
  <p:sldSz cx="12192000" cy="6858000"/>
  <p:notesSz cx="6735763" cy="98663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7" autoAdjust="0"/>
    <p:restoredTop sz="94575" autoAdjust="0"/>
  </p:normalViewPr>
  <p:slideViewPr>
    <p:cSldViewPr snapToGrid="0">
      <p:cViewPr varScale="1">
        <p:scale>
          <a:sx n="109" d="100"/>
          <a:sy n="109" d="100"/>
        </p:scale>
        <p:origin x="636" y="7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fld id="{233CA1E9-3996-4EB4-8760-0E7DFB92D93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075683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9375" y="739775"/>
            <a:ext cx="657701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686300"/>
            <a:ext cx="493871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 smtClean="0"/>
              <a:t>Click to edit Master text styles</a:t>
            </a:r>
          </a:p>
          <a:p>
            <a:pPr lvl="1"/>
            <a:r>
              <a:rPr lang="en-US" altLang="ja-JP" noProof="0" smtClean="0"/>
              <a:t>Second level</a:t>
            </a:r>
          </a:p>
          <a:p>
            <a:pPr lvl="2"/>
            <a:r>
              <a:rPr lang="en-US" altLang="ja-JP" noProof="0" smtClean="0"/>
              <a:t>Third level</a:t>
            </a:r>
          </a:p>
          <a:p>
            <a:pPr lvl="3"/>
            <a:r>
              <a:rPr lang="en-US" altLang="ja-JP" noProof="0" smtClean="0"/>
              <a:t>Fourth level</a:t>
            </a:r>
          </a:p>
          <a:p>
            <a:pPr lvl="4"/>
            <a:r>
              <a:rPr lang="en-US" altLang="ja-JP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fld id="{3BBC550D-A65A-416E-B73E-C8359AF0CDD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973932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D90C2A0-8BA6-421E-AAF2-3EBF44E37168}" type="slidenum">
              <a:rPr lang="en-US" altLang="ja-JP" smtClean="0">
                <a:latin typeface="Times New Roman" charset="0"/>
              </a:rPr>
              <a:pPr>
                <a:defRPr/>
              </a:pPr>
              <a:t>1</a:t>
            </a:fld>
            <a:endParaRPr lang="en-US" altLang="ja-JP" smtClean="0">
              <a:latin typeface="Times New Roman" charset="0"/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9375" y="739775"/>
            <a:ext cx="6577013" cy="3700463"/>
          </a:xfrm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A0E7AAB-D86F-4E8C-B759-A5F855338688}" type="slidenum">
              <a:rPr lang="en-US" altLang="ja-JP" smtClean="0">
                <a:latin typeface="Times New Roman" charset="0"/>
              </a:rPr>
              <a:pPr>
                <a:defRPr/>
              </a:pPr>
              <a:t>2</a:t>
            </a:fld>
            <a:endParaRPr lang="en-US" altLang="ja-JP" smtClean="0">
              <a:latin typeface="Times New Roman" charset="0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9375" y="739775"/>
            <a:ext cx="6577013" cy="3700463"/>
          </a:xfrm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3213F8-59E0-4FB9-A39F-723FF1FE8B2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56913A-D26C-4C61-A42E-8B391310BC6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1D26F8-1935-443F-9EC2-DE0778612CB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F8FA62-ED04-430B-A5F8-755A3FF5544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BB29A1-FEBE-4BAB-834F-AFCD8C9C917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479FE4-74D0-4593-B4E0-9D9F8518ED4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C95280-12E9-4FC1-BFF9-E477B5EBFED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DEADC5-FE2B-4F52-877A-72E3DD123AA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4296A7-CBD6-4C5B-B3E2-41FFEC53954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743ECB-341C-4B76-BA14-487DA5B6B03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D78682-09B3-4E57-A2F6-F673B81DD0E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086F751-4602-4B16-807A-6A00E709E60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1983141" y="2439719"/>
            <a:ext cx="8237538" cy="2286000"/>
          </a:xfrm>
          <a:solidFill>
            <a:schemeClr val="bg1"/>
          </a:solidFill>
          <a:ln>
            <a:solidFill>
              <a:srgbClr val="00FFFF"/>
            </a:solidFill>
          </a:ln>
        </p:spPr>
        <p:txBody>
          <a:bodyPr/>
          <a:lstStyle/>
          <a:p>
            <a:pPr eaLnBrk="1" hangingPunct="1"/>
            <a:r>
              <a:rPr lang="en-US" altLang="ja-JP" sz="3200" dirty="0"/>
              <a:t>The 22nd Annual Scientific Meeting of the Japanese Heart Failure</a:t>
            </a:r>
            <a:r>
              <a:rPr lang="en-US" altLang="ja-JP" sz="2000" dirty="0"/>
              <a:t> </a:t>
            </a:r>
            <a:r>
              <a:rPr lang="en-US" altLang="ja-JP" sz="3200" dirty="0"/>
              <a:t>Society</a:t>
            </a:r>
            <a:r>
              <a:rPr lang="en-US" altLang="ja-JP" sz="4800" b="1" dirty="0">
                <a:latin typeface="Arial" charset="0"/>
              </a:rPr>
              <a:t/>
            </a:r>
            <a:br>
              <a:rPr lang="en-US" altLang="ja-JP" sz="4800" b="1" dirty="0">
                <a:latin typeface="Arial" charset="0"/>
              </a:rPr>
            </a:br>
            <a:r>
              <a:rPr lang="en-US" altLang="ja-JP" sz="800" b="1" dirty="0">
                <a:latin typeface="Arial" charset="0"/>
              </a:rPr>
              <a:t/>
            </a:r>
            <a:br>
              <a:rPr lang="en-US" altLang="ja-JP" sz="800" b="1" dirty="0">
                <a:latin typeface="Arial" charset="0"/>
              </a:rPr>
            </a:br>
            <a:r>
              <a:rPr lang="en-US" altLang="ja-JP" sz="3200" dirty="0"/>
              <a:t>COI Disclosure</a:t>
            </a:r>
            <a:r>
              <a:rPr lang="en-US" altLang="ja-JP" sz="4000" b="1" dirty="0">
                <a:latin typeface="Arial" charset="0"/>
              </a:rPr>
              <a:t/>
            </a:r>
            <a:br>
              <a:rPr lang="en-US" altLang="ja-JP" sz="4000" b="1" dirty="0">
                <a:latin typeface="Arial" charset="0"/>
              </a:rPr>
            </a:br>
            <a:r>
              <a:rPr lang="en-US" altLang="ja-JP" sz="2400" i="1" dirty="0"/>
              <a:t> Name of First Author :</a:t>
            </a:r>
            <a:endParaRPr lang="en-US" altLang="ja-JP" sz="2400" b="1" i="1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idx="1"/>
          </p:nvPr>
        </p:nvSpPr>
        <p:spPr>
          <a:xfrm>
            <a:off x="2028885" y="4852731"/>
            <a:ext cx="8167688" cy="16002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 sz="2800" b="1" dirty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ja-JP" altLang="en-US" sz="2800" b="1" dirty="0">
                <a:solidFill>
                  <a:schemeClr val="bg1"/>
                </a:solidFill>
                <a:latin typeface="Arial" charset="0"/>
              </a:rPr>
              <a:t>　</a:t>
            </a:r>
            <a:r>
              <a:rPr lang="en-US" altLang="ja-JP" sz="2800" b="1" dirty="0"/>
              <a:t>The authors have no financial conflicts of interest to disclose concerning the presentation.</a:t>
            </a:r>
            <a:endParaRPr lang="ja-JP" altLang="en-US" sz="2800" b="1" dirty="0"/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n-US" altLang="ja-JP" sz="700" b="1" i="1" dirty="0">
              <a:solidFill>
                <a:srgbClr val="FFFF1F"/>
              </a:solidFill>
              <a:latin typeface="Arial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 b="1" dirty="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2052" name="正方形/長方形 3"/>
          <p:cNvSpPr>
            <a:spLocks noChangeArrowheads="1"/>
          </p:cNvSpPr>
          <p:nvPr/>
        </p:nvSpPr>
        <p:spPr bwMode="auto">
          <a:xfrm>
            <a:off x="1671250" y="242369"/>
            <a:ext cx="8943486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b="1" dirty="0"/>
              <a:t>Please </a:t>
            </a:r>
            <a:r>
              <a:rPr lang="en-US" altLang="ja-JP" b="1" dirty="0"/>
              <a:t>use the sample slide format to disclose COI </a:t>
            </a:r>
            <a:r>
              <a:rPr lang="en-US" altLang="ja-JP" b="1" dirty="0"/>
              <a:t>status.</a:t>
            </a:r>
            <a:endParaRPr lang="ja-JP" altLang="en-US" b="1" dirty="0"/>
          </a:p>
          <a:p>
            <a:r>
              <a:rPr lang="en-US" altLang="ja-JP" b="1" dirty="0"/>
              <a:t>Use Form 2-A when </a:t>
            </a:r>
            <a:r>
              <a:rPr lang="en-US" altLang="ja-JP" b="1" dirty="0"/>
              <a:t>there are </a:t>
            </a:r>
            <a:r>
              <a:rPr lang="en-US" altLang="ja-JP" b="1" dirty="0">
                <a:solidFill>
                  <a:srgbClr val="FF0000"/>
                </a:solidFill>
              </a:rPr>
              <a:t>no conflicts of interest to </a:t>
            </a:r>
            <a:r>
              <a:rPr lang="en-US" altLang="ja-JP" b="1" dirty="0">
                <a:solidFill>
                  <a:srgbClr val="FF0000"/>
                </a:solidFill>
              </a:rPr>
              <a:t>disclose</a:t>
            </a:r>
            <a:r>
              <a:rPr lang="en-US" altLang="ja-JP" b="1" dirty="0"/>
              <a:t>.</a:t>
            </a:r>
            <a:endParaRPr lang="en-US" altLang="ja-JP" b="1" dirty="0"/>
          </a:p>
          <a:p>
            <a:r>
              <a:rPr lang="en-US" altLang="ja-JP" sz="2000" b="1" dirty="0"/>
              <a:t>※ Oral presentation</a:t>
            </a:r>
            <a:r>
              <a:rPr lang="ja-JP" altLang="en-US" sz="2000" b="1" dirty="0"/>
              <a:t> </a:t>
            </a:r>
            <a:r>
              <a:rPr lang="en-US" altLang="ja-JP" sz="2000" b="1" dirty="0"/>
              <a:t>: COI status should be placed after the title slide</a:t>
            </a:r>
          </a:p>
          <a:p>
            <a:r>
              <a:rPr lang="en-US" altLang="ja-JP" sz="2000" b="1" dirty="0"/>
              <a:t>   </a:t>
            </a:r>
            <a:r>
              <a:rPr lang="ja-JP" altLang="en-US" sz="2000" b="1" dirty="0"/>
              <a:t>  </a:t>
            </a:r>
            <a:r>
              <a:rPr lang="en-US" altLang="ja-JP" sz="2000" b="1" dirty="0"/>
              <a:t>Poster presentation</a:t>
            </a:r>
            <a:r>
              <a:rPr lang="ja-JP" altLang="en-US" sz="2000" b="1" dirty="0"/>
              <a:t> </a:t>
            </a:r>
            <a:r>
              <a:rPr lang="en-US" altLang="ja-JP" sz="2000" b="1" dirty="0"/>
              <a:t>: COI status should be at the end of the poster</a:t>
            </a:r>
          </a:p>
        </p:txBody>
      </p:sp>
      <p:pic>
        <p:nvPicPr>
          <p:cNvPr id="7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04449" y="3315036"/>
            <a:ext cx="1012841" cy="10201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正方形/長方形 7"/>
          <p:cNvSpPr/>
          <p:nvPr/>
        </p:nvSpPr>
        <p:spPr>
          <a:xfrm>
            <a:off x="1792060" y="2219418"/>
            <a:ext cx="8619893" cy="446546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9" name="正方形/長方形 3"/>
          <p:cNvSpPr>
            <a:spLocks noChangeArrowheads="1"/>
          </p:cNvSpPr>
          <p:nvPr/>
        </p:nvSpPr>
        <p:spPr bwMode="auto">
          <a:xfrm>
            <a:off x="1661759" y="1753302"/>
            <a:ext cx="894348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b="1" dirty="0"/>
              <a:t>【Form 2-A】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1941514" y="4366000"/>
            <a:ext cx="8358187" cy="3098800"/>
          </a:xfrm>
        </p:spPr>
        <p:txBody>
          <a:bodyPr/>
          <a:lstStyle/>
          <a:p>
            <a:pPr eaLnBrk="1" hangingPunct="1">
              <a:lnSpc>
                <a:spcPct val="60000"/>
              </a:lnSpc>
              <a:buFont typeface="Arial" charset="0"/>
              <a:buNone/>
            </a:pPr>
            <a:r>
              <a:rPr lang="ja-JP" altLang="en-US" sz="2200" b="1" dirty="0"/>
              <a:t>　</a:t>
            </a:r>
            <a:r>
              <a:rPr lang="en-US" altLang="ja-JP" sz="1800" b="1" dirty="0"/>
              <a:t>Give the name of commercial entity involved.</a:t>
            </a:r>
            <a:endParaRPr lang="ja-JP" altLang="en-US" sz="1800" b="1" dirty="0"/>
          </a:p>
          <a:p>
            <a:pPr eaLnBrk="1" hangingPunct="1">
              <a:lnSpc>
                <a:spcPct val="60000"/>
              </a:lnSpc>
              <a:buFont typeface="Arial" charset="0"/>
              <a:buNone/>
            </a:pPr>
            <a:r>
              <a:rPr lang="ja-JP" altLang="en-US" sz="2000" b="1" dirty="0">
                <a:latin typeface="Arial" charset="0"/>
              </a:rPr>
              <a:t>　</a:t>
            </a:r>
            <a:r>
              <a:rPr lang="ja-JP" altLang="en-US" sz="1600" b="1" dirty="0">
                <a:latin typeface="Arial" charset="0"/>
              </a:rPr>
              <a:t>  ①</a:t>
            </a:r>
            <a:r>
              <a:rPr lang="en-US" altLang="ja-JP" sz="1600" b="1" dirty="0"/>
              <a:t>Consultation fees:</a:t>
            </a:r>
            <a:r>
              <a:rPr lang="ja-JP" altLang="en-US" sz="1600" b="1" dirty="0"/>
              <a:t>　　　　　　　</a:t>
            </a:r>
            <a:r>
              <a:rPr lang="en-US" altLang="ja-JP" sz="1600" b="1" dirty="0"/>
              <a:t>none</a:t>
            </a:r>
            <a:r>
              <a:rPr lang="ja-JP" altLang="en-US" sz="1600" b="1" dirty="0"/>
              <a:t>　　　　　</a:t>
            </a:r>
          </a:p>
          <a:p>
            <a:pPr eaLnBrk="1" hangingPunct="1">
              <a:lnSpc>
                <a:spcPct val="60000"/>
              </a:lnSpc>
              <a:buFont typeface="Arial" charset="0"/>
              <a:buNone/>
            </a:pPr>
            <a:r>
              <a:rPr lang="ja-JP" altLang="en-US" sz="1600" b="1" dirty="0">
                <a:latin typeface="Arial" charset="0"/>
              </a:rPr>
              <a:t>　　②</a:t>
            </a:r>
            <a:r>
              <a:rPr lang="en-US" altLang="ja-JP" sz="1600" b="1" dirty="0"/>
              <a:t>stock ownership/profit:</a:t>
            </a:r>
            <a:r>
              <a:rPr lang="ja-JP" altLang="en-US" sz="1600" b="1" dirty="0"/>
              <a:t>　　</a:t>
            </a:r>
            <a:r>
              <a:rPr lang="en-US" altLang="ja-JP" sz="1600" b="1" dirty="0"/>
              <a:t>none</a:t>
            </a:r>
            <a:endParaRPr lang="en-US" altLang="ja-JP" sz="1600" b="1" dirty="0">
              <a:latin typeface="Arial" charset="0"/>
            </a:endParaRPr>
          </a:p>
          <a:p>
            <a:pPr eaLnBrk="1" hangingPunct="1">
              <a:lnSpc>
                <a:spcPct val="60000"/>
              </a:lnSpc>
              <a:buFontTx/>
              <a:buNone/>
            </a:pPr>
            <a:r>
              <a:rPr lang="ja-JP" altLang="en-US" sz="1600" b="1" dirty="0">
                <a:latin typeface="Arial" charset="0"/>
              </a:rPr>
              <a:t>　　③</a:t>
            </a:r>
            <a:r>
              <a:rPr lang="en-US" altLang="ja-JP" sz="1600" b="1" dirty="0"/>
              <a:t>patent fees:</a:t>
            </a:r>
            <a:r>
              <a:rPr lang="ja-JP" altLang="en-US" sz="1600" b="1" dirty="0"/>
              <a:t>　　　　　　　　</a:t>
            </a:r>
            <a:r>
              <a:rPr lang="en-US" altLang="ja-JP" sz="1600" b="1" dirty="0"/>
              <a:t>none</a:t>
            </a:r>
            <a:endParaRPr lang="en-US" altLang="ja-JP" sz="1600" b="1" dirty="0">
              <a:latin typeface="Arial" charset="0"/>
            </a:endParaRPr>
          </a:p>
          <a:p>
            <a:pPr eaLnBrk="1" hangingPunct="1">
              <a:lnSpc>
                <a:spcPct val="60000"/>
              </a:lnSpc>
              <a:buFontTx/>
              <a:buNone/>
            </a:pPr>
            <a:r>
              <a:rPr lang="ja-JP" altLang="en-US" sz="1600" b="1" dirty="0">
                <a:latin typeface="Arial" charset="0"/>
              </a:rPr>
              <a:t>　　④</a:t>
            </a:r>
            <a:r>
              <a:rPr lang="en-US" altLang="ja-JP" sz="1600" b="1" dirty="0"/>
              <a:t>remuneration for lecture:</a:t>
            </a:r>
            <a:r>
              <a:rPr lang="ja-JP" altLang="en-US" sz="1600" b="1" dirty="0"/>
              <a:t>　　　　　　　　　</a:t>
            </a:r>
            <a:r>
              <a:rPr lang="en-US" altLang="ja-JP" sz="1600" b="1" dirty="0"/>
              <a:t>none</a:t>
            </a:r>
            <a:endParaRPr lang="en-US" altLang="ja-JP" sz="1600" b="1" dirty="0">
              <a:latin typeface="Arial" charset="0"/>
            </a:endParaRPr>
          </a:p>
          <a:p>
            <a:pPr eaLnBrk="1" hangingPunct="1">
              <a:lnSpc>
                <a:spcPct val="60000"/>
              </a:lnSpc>
              <a:buFontTx/>
              <a:buNone/>
            </a:pPr>
            <a:r>
              <a:rPr lang="ja-JP" altLang="en-US" sz="1600" b="1" dirty="0">
                <a:latin typeface="Arial" charset="0"/>
              </a:rPr>
              <a:t>　　⑤</a:t>
            </a:r>
            <a:r>
              <a:rPr lang="en-US" altLang="ja-JP" sz="1600" b="1" dirty="0"/>
              <a:t>manuscript fees:</a:t>
            </a:r>
            <a:r>
              <a:rPr lang="ja-JP" altLang="en-US" sz="1600" b="1" dirty="0"/>
              <a:t>　　　○○</a:t>
            </a:r>
            <a:r>
              <a:rPr lang="en-US" altLang="ja-JP" sz="1600" b="1" dirty="0"/>
              <a:t>pharmaceutical company</a:t>
            </a:r>
            <a:endParaRPr lang="en-US" altLang="ja-JP" sz="1600" b="1" dirty="0">
              <a:latin typeface="Arial" charset="0"/>
            </a:endParaRP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ja-JP" altLang="en-US" sz="1600" b="1" dirty="0">
                <a:latin typeface="Arial" charset="0"/>
              </a:rPr>
              <a:t>　　⑥</a:t>
            </a:r>
            <a:r>
              <a:rPr lang="en-US" altLang="ja-JP" sz="1600" b="1" dirty="0"/>
              <a:t>trust research/joint research funds:</a:t>
            </a:r>
            <a:r>
              <a:rPr lang="ja-JP" altLang="en-US" sz="1600" b="1" dirty="0"/>
              <a:t>　　　○○</a:t>
            </a:r>
            <a:r>
              <a:rPr lang="en-US" altLang="ja-JP" sz="1600" b="1" dirty="0"/>
              <a:t>pharmaceutical company</a:t>
            </a:r>
            <a:endParaRPr lang="ja-JP" altLang="en-US" sz="1600" b="1" dirty="0"/>
          </a:p>
          <a:p>
            <a:pPr eaLnBrk="1" hangingPunct="1">
              <a:lnSpc>
                <a:spcPct val="60000"/>
              </a:lnSpc>
              <a:buFontTx/>
              <a:buNone/>
            </a:pPr>
            <a:r>
              <a:rPr lang="ja-JP" altLang="en-US" sz="1600" b="1" dirty="0">
                <a:latin typeface="Arial" charset="0"/>
              </a:rPr>
              <a:t>　　⑦</a:t>
            </a:r>
            <a:r>
              <a:rPr lang="en-US" altLang="ja-JP" sz="1600" b="1" dirty="0"/>
              <a:t>scholarship fund:</a:t>
            </a:r>
            <a:r>
              <a:rPr lang="ja-JP" altLang="en-US" sz="1600" b="1" dirty="0"/>
              <a:t>　○○</a:t>
            </a:r>
            <a:r>
              <a:rPr lang="en-US" altLang="ja-JP" sz="1600" b="1" dirty="0"/>
              <a:t>pharmaceutical company</a:t>
            </a:r>
            <a:endParaRPr lang="en-US" altLang="ja-JP" sz="1600" b="1" dirty="0">
              <a:latin typeface="Arial" charset="0"/>
            </a:endParaRP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ja-JP" altLang="en-US" sz="1600" b="1" dirty="0">
                <a:latin typeface="Arial" charset="0"/>
              </a:rPr>
              <a:t>　　⑧</a:t>
            </a:r>
            <a:r>
              <a:rPr lang="en-US" altLang="ja-JP" sz="1600" b="1" dirty="0"/>
              <a:t>Affiliation with Endowed Department:</a:t>
            </a:r>
            <a:r>
              <a:rPr lang="ja-JP" altLang="en-US" sz="1600" b="1" dirty="0"/>
              <a:t>　　</a:t>
            </a:r>
            <a:r>
              <a:rPr lang="en-US" altLang="ja-JP" sz="1600" b="1" dirty="0"/>
              <a:t>yes</a:t>
            </a:r>
            <a:r>
              <a:rPr lang="ja-JP" altLang="en-US" sz="1600" b="1" dirty="0"/>
              <a:t>（○○</a:t>
            </a:r>
            <a:r>
              <a:rPr lang="en-US" altLang="ja-JP" sz="1600" b="1" dirty="0"/>
              <a:t>pharmaceuticals</a:t>
            </a:r>
            <a:r>
              <a:rPr lang="ja-JP" altLang="en-US" sz="1600" b="1" dirty="0"/>
              <a:t>）</a:t>
            </a:r>
          </a:p>
          <a:p>
            <a:pPr eaLnBrk="1" hangingPunct="1">
              <a:lnSpc>
                <a:spcPct val="60000"/>
              </a:lnSpc>
              <a:buFontTx/>
              <a:buNone/>
            </a:pPr>
            <a:r>
              <a:rPr lang="ja-JP" altLang="en-US" sz="1600" b="1" dirty="0">
                <a:latin typeface="Arial" charset="0"/>
              </a:rPr>
              <a:t>　　⑨</a:t>
            </a:r>
            <a:r>
              <a:rPr lang="en-US" altLang="ja-JP" sz="1600" b="1" dirty="0"/>
              <a:t>Other remuneration such as gifts:</a:t>
            </a:r>
            <a:r>
              <a:rPr lang="ja-JP" altLang="en-US" sz="1600" b="1" dirty="0"/>
              <a:t>　　</a:t>
            </a:r>
            <a:r>
              <a:rPr lang="en-US" altLang="ja-JP" sz="1600" b="1" dirty="0"/>
              <a:t>none</a:t>
            </a:r>
            <a:endParaRPr lang="en-US" altLang="ja-JP" sz="1600" b="1" dirty="0">
              <a:latin typeface="Arial" charset="0"/>
            </a:endParaRPr>
          </a:p>
          <a:p>
            <a:pPr eaLnBrk="1" hangingPunct="1">
              <a:lnSpc>
                <a:spcPct val="60000"/>
              </a:lnSpc>
              <a:buFontTx/>
              <a:buNone/>
            </a:pPr>
            <a:endParaRPr lang="en-US" altLang="ja-JP" sz="1900" b="1" dirty="0">
              <a:solidFill>
                <a:srgbClr val="FFFF1F"/>
              </a:solidFill>
              <a:latin typeface="Arial" charset="0"/>
            </a:endParaRPr>
          </a:p>
        </p:txBody>
      </p:sp>
      <p:sp>
        <p:nvSpPr>
          <p:cNvPr id="7" name="角丸四角形 6"/>
          <p:cNvSpPr/>
          <p:nvPr/>
        </p:nvSpPr>
        <p:spPr>
          <a:xfrm>
            <a:off x="6351419" y="4673908"/>
            <a:ext cx="3916363" cy="563925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1400" dirty="0">
                <a:solidFill>
                  <a:srgbClr val="FF0000"/>
                </a:solidFill>
              </a:rPr>
              <a:t>If “yes”, give the name of company/organization. There is no need to disclose the amount.</a:t>
            </a:r>
            <a:endParaRPr lang="ja-JP" altLang="en-US" sz="1400" dirty="0">
              <a:solidFill>
                <a:srgbClr val="FF0000"/>
              </a:solidFill>
            </a:endParaRPr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 bwMode="auto">
          <a:xfrm>
            <a:off x="1983141" y="2352592"/>
            <a:ext cx="8237538" cy="1840446"/>
          </a:xfrm>
          <a:prstGeom prst="rect">
            <a:avLst/>
          </a:prstGeom>
          <a:solidFill>
            <a:schemeClr val="bg1"/>
          </a:solidFill>
          <a:ln w="9525">
            <a:solidFill>
              <a:srgbClr val="00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en-US" altLang="ja-JP" sz="2800" dirty="0">
                <a:latin typeface="+mj-lt"/>
                <a:ea typeface="+mj-ea"/>
                <a:cs typeface="+mj-cs"/>
              </a:rPr>
              <a:t>The 22nd Annual Scientific Meeting of the</a:t>
            </a:r>
          </a:p>
          <a:p>
            <a:pPr algn="ctr">
              <a:defRPr/>
            </a:pPr>
            <a:r>
              <a:rPr lang="en-US" altLang="ja-JP" sz="2800" dirty="0">
                <a:latin typeface="+mj-lt"/>
                <a:ea typeface="+mj-ea"/>
                <a:cs typeface="+mj-cs"/>
              </a:rPr>
              <a:t>Japanese Heart Failure</a:t>
            </a:r>
            <a:r>
              <a:rPr lang="en-US" altLang="ja-JP" sz="1800" dirty="0">
                <a:latin typeface="+mj-lt"/>
                <a:ea typeface="+mj-ea"/>
                <a:cs typeface="+mj-cs"/>
              </a:rPr>
              <a:t> </a:t>
            </a:r>
            <a:r>
              <a:rPr lang="en-US" altLang="ja-JP" sz="2800" dirty="0">
                <a:latin typeface="+mj-lt"/>
                <a:ea typeface="+mj-ea"/>
                <a:cs typeface="+mj-cs"/>
              </a:rPr>
              <a:t>Society</a:t>
            </a:r>
            <a:r>
              <a:rPr lang="en-US" altLang="ja-JP" sz="4400" b="1" dirty="0">
                <a:latin typeface="Arial" charset="0"/>
                <a:ea typeface="+mj-ea"/>
                <a:cs typeface="+mj-cs"/>
              </a:rPr>
              <a:t/>
            </a:r>
            <a:br>
              <a:rPr lang="en-US" altLang="ja-JP" sz="4400" b="1" dirty="0">
                <a:latin typeface="Arial" charset="0"/>
                <a:ea typeface="+mj-ea"/>
                <a:cs typeface="+mj-cs"/>
              </a:rPr>
            </a:br>
            <a:r>
              <a:rPr lang="en-US" altLang="ja-JP" sz="700" b="1" dirty="0">
                <a:latin typeface="Arial" charset="0"/>
                <a:ea typeface="+mj-ea"/>
                <a:cs typeface="+mj-cs"/>
              </a:rPr>
              <a:t/>
            </a:r>
            <a:br>
              <a:rPr lang="en-US" altLang="ja-JP" sz="700" b="1" dirty="0">
                <a:latin typeface="Arial" charset="0"/>
                <a:ea typeface="+mj-ea"/>
                <a:cs typeface="+mj-cs"/>
              </a:rPr>
            </a:br>
            <a:r>
              <a:rPr lang="en-US" altLang="ja-JP" sz="2800" dirty="0">
                <a:latin typeface="+mj-lt"/>
                <a:ea typeface="+mj-ea"/>
                <a:cs typeface="+mj-cs"/>
              </a:rPr>
              <a:t>COI Disclosure</a:t>
            </a:r>
            <a:r>
              <a:rPr lang="en-US" altLang="ja-JP" sz="3600" b="1" dirty="0">
                <a:latin typeface="Arial" charset="0"/>
                <a:ea typeface="+mj-ea"/>
                <a:cs typeface="+mj-cs"/>
              </a:rPr>
              <a:t/>
            </a:r>
            <a:br>
              <a:rPr lang="en-US" altLang="ja-JP" sz="3600" b="1" dirty="0">
                <a:latin typeface="Arial" charset="0"/>
                <a:ea typeface="+mj-ea"/>
                <a:cs typeface="+mj-cs"/>
              </a:rPr>
            </a:br>
            <a:r>
              <a:rPr lang="en-US" altLang="ja-JP" sz="2000" i="1" dirty="0">
                <a:latin typeface="+mj-lt"/>
                <a:ea typeface="+mj-ea"/>
                <a:cs typeface="+mj-cs"/>
              </a:rPr>
              <a:t> Name of First Author :</a:t>
            </a:r>
            <a:endParaRPr lang="en-US" altLang="ja-JP" sz="2000" b="1" i="1" dirty="0">
              <a:latin typeface="+mj-lt"/>
              <a:ea typeface="+mj-ea"/>
              <a:cs typeface="+mj-cs"/>
            </a:endParaRPr>
          </a:p>
        </p:txBody>
      </p:sp>
      <p:pic>
        <p:nvPicPr>
          <p:cNvPr id="11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22204" y="2942154"/>
            <a:ext cx="1012841" cy="10201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正方形/長方形 11"/>
          <p:cNvSpPr/>
          <p:nvPr/>
        </p:nvSpPr>
        <p:spPr>
          <a:xfrm>
            <a:off x="1792060" y="2210541"/>
            <a:ext cx="8619893" cy="447434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3" name="正方形/長方形 3"/>
          <p:cNvSpPr>
            <a:spLocks noChangeArrowheads="1"/>
          </p:cNvSpPr>
          <p:nvPr/>
        </p:nvSpPr>
        <p:spPr bwMode="auto">
          <a:xfrm>
            <a:off x="1662372" y="242369"/>
            <a:ext cx="8943486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b="1" dirty="0"/>
              <a:t>Please </a:t>
            </a:r>
            <a:r>
              <a:rPr lang="en-US" altLang="ja-JP" b="1" dirty="0"/>
              <a:t>use the sample slide format to disclose COI </a:t>
            </a:r>
            <a:r>
              <a:rPr lang="en-US" altLang="ja-JP" b="1" dirty="0"/>
              <a:t>status.</a:t>
            </a:r>
            <a:endParaRPr lang="ja-JP" altLang="en-US" b="1" dirty="0"/>
          </a:p>
          <a:p>
            <a:r>
              <a:rPr lang="en-US" altLang="ja-JP" b="1" dirty="0"/>
              <a:t>Use Form 2-B when there are</a:t>
            </a:r>
            <a:r>
              <a:rPr lang="en-US" altLang="ja-JP" b="1" dirty="0">
                <a:solidFill>
                  <a:srgbClr val="FF0000"/>
                </a:solidFill>
              </a:rPr>
              <a:t> conflicts of interest to disclose</a:t>
            </a:r>
            <a:r>
              <a:rPr lang="en-US" altLang="ja-JP" b="1" dirty="0"/>
              <a:t>.</a:t>
            </a:r>
            <a:endParaRPr lang="en-US" altLang="ja-JP" b="1" dirty="0"/>
          </a:p>
          <a:p>
            <a:r>
              <a:rPr lang="en-US" altLang="ja-JP" sz="2000" b="1" dirty="0"/>
              <a:t>※ Oral presentation</a:t>
            </a:r>
            <a:r>
              <a:rPr lang="ja-JP" altLang="en-US" sz="2000" b="1" dirty="0"/>
              <a:t> </a:t>
            </a:r>
            <a:r>
              <a:rPr lang="en-US" altLang="ja-JP" sz="2000" b="1" dirty="0"/>
              <a:t>: COI status should be placed after the title slide</a:t>
            </a:r>
          </a:p>
          <a:p>
            <a:r>
              <a:rPr lang="en-US" altLang="ja-JP" sz="2000" b="1" dirty="0"/>
              <a:t>   </a:t>
            </a:r>
            <a:r>
              <a:rPr lang="ja-JP" altLang="en-US" sz="2000" b="1" dirty="0"/>
              <a:t>  </a:t>
            </a:r>
            <a:r>
              <a:rPr lang="en-US" altLang="ja-JP" sz="2000" b="1" dirty="0"/>
              <a:t>Poster presentation</a:t>
            </a:r>
            <a:r>
              <a:rPr lang="ja-JP" altLang="en-US" sz="2000" b="1" dirty="0"/>
              <a:t> </a:t>
            </a:r>
            <a:r>
              <a:rPr lang="en-US" altLang="ja-JP" sz="2000" b="1" dirty="0"/>
              <a:t>: COI status should be at the end of the poster</a:t>
            </a:r>
          </a:p>
          <a:p>
            <a:r>
              <a:rPr lang="ja-JP" altLang="en-US" b="1" dirty="0"/>
              <a:t>　</a:t>
            </a:r>
            <a:endParaRPr lang="en-US" altLang="ja-JP" b="1" dirty="0"/>
          </a:p>
        </p:txBody>
      </p:sp>
      <p:sp>
        <p:nvSpPr>
          <p:cNvPr id="14" name="正方形/長方形 3"/>
          <p:cNvSpPr>
            <a:spLocks noChangeArrowheads="1"/>
          </p:cNvSpPr>
          <p:nvPr/>
        </p:nvSpPr>
        <p:spPr bwMode="auto">
          <a:xfrm>
            <a:off x="1670637" y="1726668"/>
            <a:ext cx="894348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b="1" dirty="0"/>
              <a:t>【Form 2-B】</a:t>
            </a:r>
            <a:endParaRPr lang="ja-JP" altLang="en-US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620</TotalTime>
  <Words>152</Words>
  <Application>Microsoft Office PowerPoint</Application>
  <PresentationFormat>ワイド画面</PresentationFormat>
  <Paragraphs>29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ＭＳ Ｐゴシック</vt:lpstr>
      <vt:lpstr>Arial</vt:lpstr>
      <vt:lpstr>Calibri</vt:lpstr>
      <vt:lpstr>Times New Roman</vt:lpstr>
      <vt:lpstr>Office テーマ</vt:lpstr>
      <vt:lpstr>The 22nd Annual Scientific Meeting of the Japanese Heart Failure Society  COI Disclosure  Name of First Author :</vt:lpstr>
      <vt:lpstr>PowerPoint プレゼンテーション</vt:lpstr>
    </vt:vector>
  </TitlesOfParts>
  <Company>第17回日本心不全学会学術集会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第17回日本心不全学会学術集会</dc:creator>
  <cp:lastModifiedBy>Shinji Soeno</cp:lastModifiedBy>
  <cp:revision>113</cp:revision>
  <dcterms:created xsi:type="dcterms:W3CDTF">2000-09-04T17:39:07Z</dcterms:created>
  <dcterms:modified xsi:type="dcterms:W3CDTF">2018-10-09T01:23:18Z</dcterms:modified>
</cp:coreProperties>
</file>