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0" userDrawn="1">
          <p15:clr>
            <a:srgbClr val="A4A3A4"/>
          </p15:clr>
        </p15:guide>
        <p15:guide id="2" pos="385" userDrawn="1">
          <p15:clr>
            <a:srgbClr val="A4A3A4"/>
          </p15:clr>
        </p15:guide>
        <p15:guide id="3" pos="489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4E7DAC-7E97-4550-9C34-E8F281F0F5A4}" v="136" dt="2019-03-08T00:42:25.4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2" y="354"/>
      </p:cViewPr>
      <p:guideLst>
        <p:guide orient="horz" pos="890"/>
        <p:guide pos="385"/>
        <p:guide pos="48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2019/4/19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505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2019/4/19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526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2019/4/19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975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97" y="-37651"/>
            <a:ext cx="9144793" cy="67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077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2019/4/19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444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2019/4/19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423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2019/4/19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1877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2019/4/19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440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2019/4/19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9935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2019/4/19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0763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2019/4/19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19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E8A74-A63E-46CE-8AA0-2C652709D45E}" type="datetimeFigureOut">
              <a:rPr kumimoji="1" lang="ja-JP" altLang="en-US" smtClean="0"/>
              <a:t>2019/4/19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2559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54001" y="629911"/>
            <a:ext cx="63407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Disclosure of Conflict of Interest</a:t>
            </a:r>
            <a:endParaRPr kumimoji="1" lang="en-US" altLang="ja-JP" sz="2800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4001" y="970287"/>
            <a:ext cx="86722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Authors</a:t>
            </a:r>
            <a:r>
              <a:rPr kumimoji="1" lang="ja-JP" altLang="en-US" sz="14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4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◎</a:t>
            </a:r>
            <a:r>
              <a:rPr kumimoji="1" lang="en-US" altLang="ja-JP" sz="14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Ichiro</a:t>
            </a:r>
            <a:r>
              <a:rPr kumimoji="1" lang="ja-JP" altLang="en-US" sz="14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00" b="1" dirty="0" err="1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Owari</a:t>
            </a:r>
            <a:r>
              <a:rPr kumimoji="1" lang="en-US" altLang="ja-JP" sz="14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,</a:t>
            </a:r>
            <a:r>
              <a:rPr kumimoji="1" lang="ja-JP" altLang="en-US" sz="14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Jiro</a:t>
            </a:r>
            <a:r>
              <a:rPr kumimoji="1" lang="ja-JP" altLang="en-US" sz="14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Kobe,</a:t>
            </a:r>
            <a:r>
              <a:rPr kumimoji="1" lang="ja-JP" altLang="en-US" sz="14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00" b="1" dirty="0" err="1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Saburo</a:t>
            </a:r>
            <a:r>
              <a:rPr kumimoji="1" lang="ja-JP" altLang="en-US" sz="14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Tokyo</a:t>
            </a:r>
            <a:r>
              <a:rPr kumimoji="1" lang="ja-JP" altLang="en-US" sz="1400" b="1" dirty="0" err="1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en-US" altLang="ja-JP" sz="1400" b="1" dirty="0" err="1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Shiro</a:t>
            </a:r>
            <a:r>
              <a:rPr kumimoji="1" lang="ja-JP" altLang="en-US" sz="14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Fukuoka</a:t>
            </a:r>
            <a:r>
              <a:rPr kumimoji="1" lang="ja-JP" altLang="en-US" sz="14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2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2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◎</a:t>
            </a:r>
            <a:r>
              <a:rPr kumimoji="1" lang="en-US" altLang="ja-JP" sz="12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Presenter)</a:t>
            </a:r>
            <a:endParaRPr kumimoji="1" lang="ja-JP" altLang="en-US" sz="1200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405184"/>
              </p:ext>
            </p:extLst>
          </p:nvPr>
        </p:nvGraphicFramePr>
        <p:xfrm>
          <a:off x="254001" y="1268004"/>
          <a:ext cx="8623301" cy="556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299">
                  <a:extLst>
                    <a:ext uri="{9D8B030D-6E8A-4147-A177-3AD203B41FA5}">
                      <a16:colId xmlns:a16="http://schemas.microsoft.com/office/drawing/2014/main" val="2799245620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386669124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994287947"/>
                    </a:ext>
                  </a:extLst>
                </a:gridCol>
                <a:gridCol w="3302002">
                  <a:extLst>
                    <a:ext uri="{9D8B030D-6E8A-4147-A177-3AD203B41FA5}">
                      <a16:colId xmlns:a16="http://schemas.microsoft.com/office/drawing/2014/main" val="4139029705"/>
                    </a:ext>
                  </a:extLst>
                </a:gridCol>
              </a:tblGrid>
              <a:tr h="3956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Area</a:t>
                      </a: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NO</a:t>
                      </a: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YES</a:t>
                      </a: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 smtClean="0">
                          <a:solidFill>
                            <a:schemeClr val="lt1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List the name(s) of authors and commercial entity(</a:t>
                      </a:r>
                      <a:r>
                        <a:rPr kumimoji="1" lang="en-US" altLang="ja-JP" sz="1100" b="1" kern="1200" dirty="0" err="1" smtClean="0">
                          <a:solidFill>
                            <a:schemeClr val="lt1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ies</a:t>
                      </a:r>
                      <a:r>
                        <a:rPr kumimoji="1" lang="en-US" altLang="ja-JP" sz="1100" b="1" kern="1200" dirty="0" smtClean="0">
                          <a:solidFill>
                            <a:schemeClr val="lt1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) and use as much space as necessary</a:t>
                      </a:r>
                      <a:endParaRPr kumimoji="1" lang="ja-JP" altLang="en-US" sz="1100" dirty="0" smtClean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6386401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 smtClean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1. </a:t>
                      </a:r>
                      <a:r>
                        <a:rPr kumimoji="1" lang="en-US" altLang="ja-JP" sz="1100" kern="1200" dirty="0" smtClean="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Assuming a position of a board member or advisor in a profit-making business,/ Advisory role  (1,000,000 yen* or more annual compensation from a single business entity, or group)</a:t>
                      </a: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6391747"/>
                  </a:ext>
                </a:extLst>
              </a:tr>
              <a:tr h="460287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 smtClean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2. Stock holdings or options (Annual profit of 1,000,000 yen or more/ownership of 5% or more of total shares)</a:t>
                      </a:r>
                      <a:r>
                        <a:rPr kumimoji="1" lang="ja-JP" altLang="en-US" sz="1100" dirty="0" smtClean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 </a:t>
                      </a: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 smtClean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1227200"/>
                  </a:ext>
                </a:extLst>
              </a:tr>
              <a:tr h="454113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zh-TW" sz="1100" dirty="0" smtClean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3. Patent royalties/licensing fees (1,000,000 yen or more annual income  per patent)</a:t>
                      </a:r>
                      <a:r>
                        <a:rPr kumimoji="1" lang="zh-TW" altLang="en-US" sz="1100" dirty="0" smtClean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 </a:t>
                      </a: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 smtClean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9120048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 smtClean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4. Honoraria (e.g. lecture fees) (500,000 yen or more total annual income from a single company or organization)</a:t>
                      </a: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100" dirty="0" smtClean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 smtClean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3420761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5. </a:t>
                      </a:r>
                      <a:r>
                        <a:rPr kumimoji="1" lang="en-US" altLang="ja-JP" sz="1100" dirty="0" smtClean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Courses endowed by companies   (Fill in if you belong to any course endowed by a company, etc.)</a:t>
                      </a:r>
                      <a:endParaRPr kumimoji="1" lang="ja-JP" altLang="en-US" sz="1100" dirty="0" smtClean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 smtClean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0180140"/>
                  </a:ext>
                </a:extLst>
              </a:tr>
              <a:tr h="3001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6. </a:t>
                      </a:r>
                      <a:r>
                        <a:rPr kumimoji="1" lang="en-US" altLang="ja-JP" sz="1100" dirty="0" smtClean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Fees for promotional materials (e.g. manuscript fee) (500,000 yen or more total annual income from a single company or organization)</a:t>
                      </a:r>
                      <a:endParaRPr kumimoji="1" lang="ja-JP" altLang="en-US" sz="1100" dirty="0" smtClean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zh-TW" altLang="en-US" sz="1100" dirty="0" smtClean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 smtClean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6090189"/>
                  </a:ext>
                </a:extLst>
              </a:tr>
              <a:tr h="497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7. </a:t>
                      </a:r>
                      <a:r>
                        <a:rPr kumimoji="1" lang="en-US" altLang="ja-JP" sz="1100" dirty="0" smtClean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Total clinical research funding (1,000,000 yen or more total annual research grants paid from a single company or organization to you or your department)</a:t>
                      </a:r>
                      <a:r>
                        <a:rPr kumimoji="1" lang="ja-JP" altLang="en-US" sz="1100" dirty="0" smtClean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zh-TW" altLang="en-US" sz="1100" dirty="0" smtClean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 smtClean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6665185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8. </a:t>
                      </a:r>
                      <a:r>
                        <a:rPr kumimoji="1" lang="en-US" altLang="ja-JP" sz="1100" dirty="0" smtClean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Total scholarship grants    (1,000,000 yen or more total annual scholarship contributed by a single company or organization to you or your department)</a:t>
                      </a:r>
                      <a:endParaRPr kumimoji="1" lang="ja-JP" altLang="en-US" sz="1100" dirty="0" smtClean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zh-TW" altLang="en-US" sz="1100" dirty="0" smtClean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 smtClean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931245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9. Others -</a:t>
                      </a:r>
                      <a:r>
                        <a:rPr kumimoji="1" lang="ja-JP" altLang="en-US" sz="1100" dirty="0" smtClean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100" dirty="0" smtClean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50,000 yen or more annually from a single company or organization</a:t>
                      </a: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 smtClean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5448609"/>
                  </a:ext>
                </a:extLst>
              </a:tr>
              <a:tr h="1500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10.</a:t>
                      </a:r>
                      <a:r>
                        <a:rPr kumimoji="1" lang="ja-JP" altLang="en-US" sz="1100" dirty="0" smtClean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100" dirty="0" smtClean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Others</a:t>
                      </a:r>
                      <a:r>
                        <a:rPr kumimoji="1" lang="ja-JP" altLang="en-US" sz="1100" dirty="0" smtClean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100" dirty="0" smtClean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-</a:t>
                      </a:r>
                      <a:r>
                        <a:rPr kumimoji="1" lang="ja-JP" altLang="en-US" sz="1100" dirty="0" smtClean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100" dirty="0" smtClean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e.g. trips, travel, or gifts, which are not related to research</a:t>
                      </a:r>
                      <a:endParaRPr kumimoji="1" lang="ja-JP" altLang="en-US" sz="1100" dirty="0" smtClean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 smtClean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9639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2350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2000</TotalTime>
  <Words>272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メイリオ</vt:lpstr>
      <vt:lpstr>游ゴシック</vt:lpstr>
      <vt:lpstr>游ゴシック Light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Suguru Nomura</dc:creator>
  <cp:lastModifiedBy>Suguru Nomura</cp:lastModifiedBy>
  <cp:revision>33</cp:revision>
  <cp:lastPrinted>2019-03-07T15:18:04Z</cp:lastPrinted>
  <dcterms:created xsi:type="dcterms:W3CDTF">2019-02-26T01:09:25Z</dcterms:created>
  <dcterms:modified xsi:type="dcterms:W3CDTF">2019-04-19T12:58:06Z</dcterms:modified>
</cp:coreProperties>
</file>