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41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91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91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008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508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432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52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85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6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572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93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41371-F77B-4549-B469-EB6B01EEBDA0}" type="datetimeFigureOut">
              <a:rPr kumimoji="1" lang="ja-JP" altLang="en-US" smtClean="0"/>
              <a:t>2016/3/14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17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4382" y="183838"/>
            <a:ext cx="1366228" cy="629701"/>
          </a:xfrm>
          <a:prstGeom prst="rect">
            <a:avLst/>
          </a:prstGeom>
        </p:spPr>
      </p:pic>
      <p:sp>
        <p:nvSpPr>
          <p:cNvPr id="4" name="テキスト ボックス 4"/>
          <p:cNvSpPr txBox="1">
            <a:spLocks noChangeArrowheads="1"/>
          </p:cNvSpPr>
          <p:nvPr/>
        </p:nvSpPr>
        <p:spPr bwMode="auto">
          <a:xfrm>
            <a:off x="792172" y="296491"/>
            <a:ext cx="7416824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6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</a:t>
            </a:r>
            <a:r>
              <a:rPr lang="en-US" altLang="ja-JP" sz="2600" dirty="0" smtClean="0">
                <a:solidFill>
                  <a:srgbClr val="000000"/>
                </a:solidFill>
                <a:latin typeface="+mj-lt"/>
                <a:ea typeface="MS UI Gothic" pitchFamily="50" charset="-128"/>
              </a:rPr>
              <a:t>71th </a:t>
            </a:r>
            <a:r>
              <a:rPr lang="en-US" altLang="ja-JP" sz="26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General Meeting of </a:t>
            </a:r>
            <a:endParaRPr lang="en-US" altLang="ja-JP" sz="2600" dirty="0" smtClean="0">
              <a:solidFill>
                <a:srgbClr val="000000"/>
              </a:solidFill>
              <a:latin typeface="+mj-lt"/>
              <a:ea typeface="MS UI Gothic" pitchFamily="50" charset="-128"/>
            </a:endParaRPr>
          </a:p>
          <a:p>
            <a:pPr algn="ctr" eaLnBrk="1" hangingPunct="1">
              <a:defRPr/>
            </a:pPr>
            <a:r>
              <a:rPr lang="en-US" altLang="ja-JP" sz="2600" dirty="0" smtClean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</a:t>
            </a:r>
            <a:r>
              <a:rPr lang="en-US" altLang="ja-JP" sz="26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Japanese Society of Gastroenterological </a:t>
            </a:r>
            <a:r>
              <a:rPr lang="en-US" altLang="ja-JP" sz="2600" dirty="0" smtClean="0">
                <a:solidFill>
                  <a:srgbClr val="000000"/>
                </a:solidFill>
                <a:latin typeface="+mj-lt"/>
                <a:ea typeface="MS UI Gothic" pitchFamily="50" charset="-128"/>
              </a:rPr>
              <a:t>Surgery</a:t>
            </a:r>
            <a:endParaRPr lang="en-US" altLang="ja-JP" sz="2600" dirty="0">
              <a:solidFill>
                <a:srgbClr val="000000"/>
              </a:solidFill>
              <a:latin typeface="+mj-lt"/>
              <a:ea typeface="MS UI Gothic" pitchFamily="50" charset="-128"/>
            </a:endParaRPr>
          </a:p>
          <a:p>
            <a:pPr algn="ctr" eaLnBrk="1" hangingPunct="1">
              <a:defRPr/>
            </a:pPr>
            <a:r>
              <a:rPr lang="en-US" altLang="ja-JP" sz="3600" dirty="0" smtClean="0">
                <a:solidFill>
                  <a:srgbClr val="000000"/>
                </a:solidFill>
                <a:latin typeface="+mj-lt"/>
                <a:ea typeface="MS UI Gothic" pitchFamily="50" charset="-128"/>
              </a:rPr>
              <a:t>COI	Disclosure</a:t>
            </a: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2051729" y="1586382"/>
            <a:ext cx="4968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400" dirty="0" smtClean="0">
                <a:latin typeface="+mn-lt"/>
                <a:ea typeface="ＭＳ ゴシック" pitchFamily="49" charset="-128"/>
                <a:cs typeface="Arial" pitchFamily="34" charset="0"/>
              </a:rPr>
              <a:t>Name of First Author</a:t>
            </a:r>
            <a:endParaRPr lang="ja-JP" altLang="en-US" sz="2400" dirty="0" smtClean="0">
              <a:latin typeface="+mn-lt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6" name="テキスト ボックス 8"/>
          <p:cNvSpPr txBox="1">
            <a:spLocks noChangeArrowheads="1"/>
          </p:cNvSpPr>
          <p:nvPr/>
        </p:nvSpPr>
        <p:spPr bwMode="auto">
          <a:xfrm>
            <a:off x="891684" y="2060848"/>
            <a:ext cx="7523162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500"/>
              </a:lnSpc>
              <a:defRPr/>
            </a:pPr>
            <a:r>
              <a:rPr kumimoji="0" lang="en-US" altLang="ja-JP" sz="2400" dirty="0">
                <a:latin typeface="+mn-lt"/>
              </a:rPr>
              <a:t>In connection with the presentation, </a:t>
            </a:r>
            <a:r>
              <a:rPr kumimoji="0" lang="en-US" altLang="ja-JP" sz="2400" dirty="0" smtClean="0">
                <a:latin typeface="+mn-lt"/>
              </a:rPr>
              <a:t>I </a:t>
            </a:r>
            <a:r>
              <a:rPr kumimoji="0" lang="en-US" altLang="ja-JP" sz="2400" dirty="0">
                <a:latin typeface="+mn-lt"/>
              </a:rPr>
              <a:t>disclose COI with </a:t>
            </a:r>
            <a:r>
              <a:rPr kumimoji="0" lang="en-US" altLang="ja-JP" sz="2400" dirty="0" smtClean="0">
                <a:latin typeface="+mn-lt"/>
              </a:rPr>
              <a:t>the following companies/organizations.</a:t>
            </a:r>
            <a:endParaRPr lang="ja-JP" altLang="en-US" sz="2200" dirty="0" smtClean="0">
              <a:latin typeface="+mn-lt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567214"/>
              </p:ext>
            </p:extLst>
          </p:nvPr>
        </p:nvGraphicFramePr>
        <p:xfrm>
          <a:off x="323528" y="2852935"/>
          <a:ext cx="8496944" cy="367169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176464"/>
                <a:gridCol w="504056"/>
                <a:gridCol w="504056"/>
                <a:gridCol w="3312368"/>
              </a:tblGrid>
              <a:tr h="4079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Category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No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Yes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If yes, give names of authors and entities.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624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1. </a:t>
                      </a:r>
                      <a:r>
                        <a:rPr lang="en-US" sz="1400" kern="0" dirty="0" smtClean="0">
                          <a:effectLst/>
                        </a:rPr>
                        <a:t>Employment/Leadership </a:t>
                      </a:r>
                      <a:r>
                        <a:rPr lang="en-US" sz="1400" kern="0" dirty="0">
                          <a:effectLst/>
                        </a:rPr>
                        <a:t>position/Advisory role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624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2. </a:t>
                      </a:r>
                      <a:r>
                        <a:rPr lang="en-US" sz="1400" kern="0" dirty="0" smtClean="0">
                          <a:effectLst/>
                        </a:rPr>
                        <a:t>Stock </a:t>
                      </a:r>
                      <a:r>
                        <a:rPr lang="en-US" sz="1400" kern="0" dirty="0">
                          <a:effectLst/>
                        </a:rPr>
                        <a:t>ownership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624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3. </a:t>
                      </a:r>
                      <a:r>
                        <a:rPr lang="en-US" sz="1400" kern="0" dirty="0" smtClean="0">
                          <a:effectLst/>
                        </a:rPr>
                        <a:t>Patent </a:t>
                      </a:r>
                      <a:r>
                        <a:rPr lang="en-US" sz="1400" kern="0" dirty="0">
                          <a:effectLst/>
                        </a:rPr>
                        <a:t>royalties/licensing fees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624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4. </a:t>
                      </a:r>
                      <a:r>
                        <a:rPr lang="en-US" sz="1400" kern="0" dirty="0" smtClean="0">
                          <a:effectLst/>
                        </a:rPr>
                        <a:t>Honoraria </a:t>
                      </a:r>
                      <a:r>
                        <a:rPr lang="en-US" sz="1400" kern="0" dirty="0">
                          <a:effectLst/>
                        </a:rPr>
                        <a:t>(e.g. lecture fees)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624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5. </a:t>
                      </a:r>
                      <a:r>
                        <a:rPr lang="en-US" sz="1400" kern="0" dirty="0" smtClean="0">
                          <a:effectLst/>
                        </a:rPr>
                        <a:t>Fees </a:t>
                      </a:r>
                      <a:r>
                        <a:rPr lang="en-US" sz="1400" kern="0" dirty="0">
                          <a:effectLst/>
                        </a:rPr>
                        <a:t>for promotional materials (e.g. manuscript fee)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624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6</a:t>
                      </a:r>
                      <a:r>
                        <a:rPr lang="en-US" sz="1400" kern="0" dirty="0" smtClean="0">
                          <a:effectLst/>
                        </a:rPr>
                        <a:t>. </a:t>
                      </a:r>
                      <a:r>
                        <a:rPr lang="en-US" sz="1400" kern="0" dirty="0">
                          <a:effectLst/>
                        </a:rPr>
                        <a:t>Research funding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624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7. </a:t>
                      </a:r>
                      <a:r>
                        <a:rPr lang="en-US" sz="1400" kern="0" smtClean="0">
                          <a:effectLst/>
                        </a:rPr>
                        <a:t>Others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Picture 45" descr="C:\Users\Potemkin\Desktop\kuwabara\kuwabara\画像\学会ロゴ画像\【JSGS】ロゴデータ（カラーCMYK）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43" y="260394"/>
            <a:ext cx="720080" cy="79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直線コネクタ 9"/>
          <p:cNvCxnSpPr/>
          <p:nvPr/>
        </p:nvCxnSpPr>
        <p:spPr>
          <a:xfrm>
            <a:off x="323528" y="1988840"/>
            <a:ext cx="849694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023224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85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MS UI Gothic</vt:lpstr>
      <vt:lpstr>ＭＳ ゴシック</vt:lpstr>
      <vt:lpstr>Arial</vt:lpstr>
      <vt:lpstr>Calibri</vt:lpstr>
      <vt:lpstr>Times</vt:lpstr>
      <vt:lpstr>Times New Roman</vt:lpstr>
      <vt:lpstr>平成明朝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rt</dc:creator>
  <cp:lastModifiedBy>jsgs</cp:lastModifiedBy>
  <cp:revision>7</cp:revision>
  <cp:lastPrinted>2015-03-13T04:05:56Z</cp:lastPrinted>
  <dcterms:created xsi:type="dcterms:W3CDTF">2014-10-29T07:30:55Z</dcterms:created>
  <dcterms:modified xsi:type="dcterms:W3CDTF">2016-03-14T00:53:49Z</dcterms:modified>
</cp:coreProperties>
</file>