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0744200" cy="751681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67">
          <p15:clr>
            <a:srgbClr val="A4A3A4"/>
          </p15:clr>
        </p15:guide>
        <p15:guide id="2" pos="3384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吉永恵一郎" initials="吉永恵一郎" lastIdx="2" clrIdx="0">
    <p:extLst>
      <p:ext uri="{19B8F6BF-5375-455C-9EA6-DF929625EA0E}">
        <p15:presenceInfo xmlns:p15="http://schemas.microsoft.com/office/powerpoint/2012/main" userId="d2d4a256ead8740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1410" y="78"/>
      </p:cViewPr>
      <p:guideLst>
        <p:guide orient="horz" pos="2367"/>
        <p:guide pos="338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05815" y="2335086"/>
            <a:ext cx="9132570" cy="161124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611630" y="4259528"/>
            <a:ext cx="7520940" cy="192096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3513B-3B22-4404-B3F5-97E6D7DF997E}" type="datetimeFigureOut">
              <a:rPr kumimoji="1" lang="ja-JP" altLang="en-US" smtClean="0"/>
              <a:t>2017/3/14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5694A-60FF-4551-893A-68C0960C33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6197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3513B-3B22-4404-B3F5-97E6D7DF997E}" type="datetimeFigureOut">
              <a:rPr kumimoji="1" lang="ja-JP" altLang="en-US" smtClean="0"/>
              <a:t>2017/3/14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5694A-60FF-4551-893A-68C0960C33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411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153089" y="301023"/>
            <a:ext cx="2840870" cy="6413651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30477" y="301023"/>
            <a:ext cx="8343543" cy="6413651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3513B-3B22-4404-B3F5-97E6D7DF997E}" type="datetimeFigureOut">
              <a:rPr kumimoji="1" lang="ja-JP" altLang="en-US" smtClean="0"/>
              <a:t>2017/3/14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5694A-60FF-4551-893A-68C0960C33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93450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3513B-3B22-4404-B3F5-97E6D7DF997E}" type="datetimeFigureOut">
              <a:rPr kumimoji="1" lang="ja-JP" altLang="en-US" smtClean="0"/>
              <a:t>2017/3/14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5694A-60FF-4551-893A-68C0960C33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2291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48718" y="4830250"/>
            <a:ext cx="9132570" cy="149292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48718" y="3185947"/>
            <a:ext cx="9132570" cy="1644302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3513B-3B22-4404-B3F5-97E6D7DF997E}" type="datetimeFigureOut">
              <a:rPr kumimoji="1" lang="ja-JP" altLang="en-US" smtClean="0"/>
              <a:t>2017/3/14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5694A-60FF-4551-893A-68C0960C33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4741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30477" y="1753925"/>
            <a:ext cx="5592207" cy="496074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401754" y="1753925"/>
            <a:ext cx="5592207" cy="496074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3513B-3B22-4404-B3F5-97E6D7DF997E}" type="datetimeFigureOut">
              <a:rPr kumimoji="1" lang="ja-JP" altLang="en-US" smtClean="0"/>
              <a:t>2017/3/14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5694A-60FF-4551-893A-68C0960C33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942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7210" y="301021"/>
            <a:ext cx="9669780" cy="1252802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37211" y="1682583"/>
            <a:ext cx="4747221" cy="70122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37211" y="2383804"/>
            <a:ext cx="4747221" cy="43308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57905" y="1682583"/>
            <a:ext cx="4749086" cy="70122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57905" y="2383804"/>
            <a:ext cx="4749086" cy="43308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3513B-3B22-4404-B3F5-97E6D7DF997E}" type="datetimeFigureOut">
              <a:rPr kumimoji="1" lang="ja-JP" altLang="en-US" smtClean="0"/>
              <a:t>2017/3/14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5694A-60FF-4551-893A-68C0960C33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584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3513B-3B22-4404-B3F5-97E6D7DF997E}" type="datetimeFigureOut">
              <a:rPr kumimoji="1" lang="ja-JP" altLang="en-US" smtClean="0"/>
              <a:t>2017/3/14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5694A-60FF-4551-893A-68C0960C33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6791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3513B-3B22-4404-B3F5-97E6D7DF997E}" type="datetimeFigureOut">
              <a:rPr kumimoji="1" lang="ja-JP" altLang="en-US" smtClean="0"/>
              <a:t>2017/3/14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5694A-60FF-4551-893A-68C0960C33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8005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7210" y="299281"/>
            <a:ext cx="3534768" cy="12736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00684" y="299282"/>
            <a:ext cx="6006306" cy="641539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37210" y="1572965"/>
            <a:ext cx="3534768" cy="514170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3513B-3B22-4404-B3F5-97E6D7DF997E}" type="datetimeFigureOut">
              <a:rPr kumimoji="1" lang="ja-JP" altLang="en-US" smtClean="0"/>
              <a:t>2017/3/14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5694A-60FF-4551-893A-68C0960C33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7141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05938" y="5261769"/>
            <a:ext cx="6446520" cy="6211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105938" y="671641"/>
            <a:ext cx="6446520" cy="45100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105938" y="5882951"/>
            <a:ext cx="6446520" cy="88218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3513B-3B22-4404-B3F5-97E6D7DF997E}" type="datetimeFigureOut">
              <a:rPr kumimoji="1" lang="ja-JP" altLang="en-US" smtClean="0"/>
              <a:t>2017/3/14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5694A-60FF-4551-893A-68C0960C33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0193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537210" y="301021"/>
            <a:ext cx="9669780" cy="12528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37210" y="1753925"/>
            <a:ext cx="9669780" cy="49607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537210" y="6966974"/>
            <a:ext cx="2506980" cy="400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53513B-3B22-4404-B3F5-97E6D7DF997E}" type="datetimeFigureOut">
              <a:rPr kumimoji="1" lang="ja-JP" altLang="en-US" smtClean="0"/>
              <a:t>2017/3/14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670935" y="6966974"/>
            <a:ext cx="3402330" cy="400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700010" y="6966974"/>
            <a:ext cx="2506980" cy="400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F5694A-60FF-4551-893A-68C0960C33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4795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979612" y="546235"/>
            <a:ext cx="9230868" cy="1133856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/>
            <a:r>
              <a:rPr lang="ja" sz="2800" b="1" dirty="0">
                <a:latin typeface="ＭＳ Ｐゴシック" pitchFamily="50" charset="-128"/>
                <a:ea typeface="ＭＳ Ｐゴシック" pitchFamily="50" charset="-128"/>
              </a:rPr>
              <a:t>様式</a:t>
            </a:r>
            <a:r>
              <a:rPr lang="en-US" altLang="ja-JP" sz="2800" b="1" dirty="0">
                <a:latin typeface="ＭＳ Ｐゴシック" pitchFamily="50" charset="-128"/>
                <a:ea typeface="ＭＳ Ｐゴシック" pitchFamily="50" charset="-128"/>
              </a:rPr>
              <a:t>1</a:t>
            </a:r>
            <a:r>
              <a:rPr lang="ja-JP" altLang="en-US" sz="2800" b="1" dirty="0">
                <a:latin typeface="ＭＳ Ｐゴシック" pitchFamily="50" charset="-128"/>
                <a:ea typeface="ＭＳ Ｐゴシック" pitchFamily="50" charset="-128"/>
              </a:rPr>
              <a:t>　</a:t>
            </a:r>
            <a:endParaRPr lang="en-US" altLang="ja-JP" sz="2800" b="1" dirty="0">
              <a:latin typeface="ＭＳ Ｐゴシック" pitchFamily="50" charset="-128"/>
              <a:ea typeface="ＭＳ Ｐゴシック" pitchFamily="50" charset="-128"/>
            </a:endParaRPr>
          </a:p>
          <a:p>
            <a:pPr indent="0"/>
            <a:r>
              <a:rPr lang="ja" sz="2800" b="1" dirty="0">
                <a:latin typeface="ＭＳ Ｐゴシック" pitchFamily="50" charset="-128"/>
                <a:ea typeface="ＭＳ Ｐゴシック" pitchFamily="50" charset="-128"/>
              </a:rPr>
              <a:t>学術</a:t>
            </a:r>
            <a:r>
              <a:rPr lang="ja-JP" altLang="en-US" sz="2800" b="1" dirty="0">
                <a:latin typeface="ＭＳ Ｐゴシック" pitchFamily="50" charset="-128"/>
                <a:ea typeface="ＭＳ Ｐゴシック" pitchFamily="50" charset="-128"/>
              </a:rPr>
              <a:t>公</a:t>
            </a:r>
            <a:r>
              <a:rPr lang="ja" sz="2800" b="1" dirty="0">
                <a:latin typeface="ＭＳ Ｐゴシック" pitchFamily="50" charset="-128"/>
                <a:ea typeface="ＭＳ Ｐゴシック" pitchFamily="50" charset="-128"/>
              </a:rPr>
              <a:t>演会口頭発</a:t>
            </a:r>
            <a:r>
              <a:rPr lang="ja-JP" altLang="en-US" sz="2800" b="1" dirty="0">
                <a:latin typeface="ＭＳ Ｐゴシック" pitchFamily="50" charset="-128"/>
                <a:ea typeface="ＭＳ Ｐゴシック" pitchFamily="50" charset="-128"/>
              </a:rPr>
              <a:t>表</a:t>
            </a:r>
            <a:r>
              <a:rPr lang="ja" sz="2800" b="1" dirty="0">
                <a:latin typeface="ＭＳ Ｐゴシック" pitchFamily="50" charset="-128"/>
                <a:ea typeface="ＭＳ Ｐゴシック" pitchFamily="50" charset="-128"/>
              </a:rPr>
              <a:t>時､申告すべき</a:t>
            </a:r>
            <a:r>
              <a:rPr lang="en-US" altLang="ja-JP" sz="2800" b="1" dirty="0">
                <a:latin typeface="ＭＳ Ｐゴシック" pitchFamily="50" charset="-128"/>
                <a:ea typeface="ＭＳ Ｐゴシック" pitchFamily="50" charset="-128"/>
              </a:rPr>
              <a:t>COI</a:t>
            </a:r>
            <a:r>
              <a:rPr lang="ja" sz="2800" b="1" dirty="0">
                <a:latin typeface="ＭＳ Ｐゴシック" pitchFamily="50" charset="-128"/>
                <a:ea typeface="ＭＳ Ｐゴシック" pitchFamily="50" charset="-128"/>
              </a:rPr>
              <a:t>状態がない時</a:t>
            </a:r>
          </a:p>
          <a:p>
            <a:pPr indent="0"/>
            <a:r>
              <a:rPr lang="ja-JP" altLang="en-US" sz="2800" b="1" dirty="0">
                <a:latin typeface="ＭＳ Ｐゴシック" pitchFamily="50" charset="-128"/>
                <a:ea typeface="ＭＳ Ｐゴシック" pitchFamily="50" charset="-128"/>
              </a:rPr>
              <a:t>発表演題名：</a:t>
            </a:r>
            <a:r>
              <a:rPr lang="en-US" altLang="ja-JP" sz="2800" b="1" dirty="0">
                <a:latin typeface="ＭＳ Ｐゴシック" pitchFamily="50" charset="-128"/>
                <a:ea typeface="ＭＳ Ｐゴシック" pitchFamily="50" charset="-128"/>
              </a:rPr>
              <a:t> </a:t>
            </a:r>
            <a:endParaRPr lang="ja" sz="2800" b="1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409220" y="5496320"/>
            <a:ext cx="9931431" cy="1502445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>
              <a:lnSpc>
                <a:spcPct val="150000"/>
              </a:lnSpc>
            </a:pPr>
            <a:r>
              <a:rPr lang="ja" sz="3000" b="1" dirty="0">
                <a:latin typeface="ＭＳ Ｐゴシック" pitchFamily="50" charset="-128"/>
                <a:ea typeface="ＭＳ Ｐゴシック" pitchFamily="50" charset="-128"/>
              </a:rPr>
              <a:t>演題発表に関連し､開示すべき</a:t>
            </a:r>
            <a:r>
              <a:rPr lang="en-US" altLang="ja-JP" sz="3000" b="1" dirty="0">
                <a:latin typeface="ＭＳ Ｐゴシック" pitchFamily="50" charset="-128"/>
                <a:ea typeface="ＭＳ Ｐゴシック" pitchFamily="50" charset="-128"/>
              </a:rPr>
              <a:t>COI</a:t>
            </a:r>
            <a:r>
              <a:rPr lang="ja" sz="3000" b="1" dirty="0">
                <a:latin typeface="ＭＳ Ｐゴシック" pitchFamily="50" charset="-128"/>
                <a:ea typeface="ＭＳ Ｐゴシック" pitchFamily="50" charset="-128"/>
              </a:rPr>
              <a:t>関係にある</a:t>
            </a:r>
            <a:endParaRPr lang="en-US" altLang="ja" sz="3000" b="1" dirty="0">
              <a:latin typeface="ＭＳ Ｐゴシック" pitchFamily="50" charset="-128"/>
              <a:ea typeface="ＭＳ Ｐゴシック" pitchFamily="50" charset="-128"/>
            </a:endParaRPr>
          </a:p>
          <a:p>
            <a:pPr indent="0" algn="ctr">
              <a:lnSpc>
                <a:spcPct val="150000"/>
              </a:lnSpc>
            </a:pPr>
            <a:r>
              <a:rPr lang="ja" sz="3000" b="1" dirty="0">
                <a:latin typeface="ＭＳ Ｐゴシック" pitchFamily="50" charset="-128"/>
                <a:ea typeface="ＭＳ Ｐゴシック" pitchFamily="50" charset="-128"/>
              </a:rPr>
              <a:t>企業などはありません</a:t>
            </a:r>
            <a:r>
              <a:rPr lang="ja-JP" altLang="en-US" sz="3000" b="1" dirty="0" err="1">
                <a:latin typeface="ＭＳ Ｐゴシック" pitchFamily="50" charset="-128"/>
                <a:ea typeface="ＭＳ Ｐゴシック" pitchFamily="50" charset="-128"/>
              </a:rPr>
              <a:t>。</a:t>
            </a:r>
            <a:endParaRPr lang="ja" sz="3000" b="1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3487565" y="7322167"/>
            <a:ext cx="32004" cy="2743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/>
            <a:r>
              <a:rPr lang="ja" sz="100" b="1">
                <a:latin typeface="ＭＳ Ｐゴシック" pitchFamily="50" charset="-128"/>
                <a:ea typeface="ＭＳ Ｐゴシック" pitchFamily="50" charset="-128"/>
              </a:rPr>
              <a:t>■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558916" y="2246238"/>
            <a:ext cx="5134739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b="1" dirty="0">
                <a:latin typeface="ＭＳ Ｐゴシック" pitchFamily="50" charset="-128"/>
                <a:ea typeface="ＭＳ Ｐゴシック" pitchFamily="50" charset="-128"/>
              </a:rPr>
              <a:t>日本心臓核医学会</a:t>
            </a:r>
            <a:endParaRPr kumimoji="1" lang="en-US" altLang="ja-JP" sz="4800" b="1" dirty="0">
              <a:latin typeface="ＭＳ Ｐゴシック" pitchFamily="50" charset="-128"/>
              <a:ea typeface="ＭＳ Ｐゴシック" pitchFamily="50" charset="-128"/>
            </a:endParaRPr>
          </a:p>
          <a:p>
            <a:r>
              <a:rPr lang="ja-JP" altLang="en-US" sz="3600" b="1" dirty="0">
                <a:latin typeface="ＭＳ Ｐゴシック" pitchFamily="50" charset="-128"/>
                <a:ea typeface="ＭＳ Ｐゴシック" pitchFamily="50" charset="-128"/>
              </a:rPr>
              <a:t>　　　　</a:t>
            </a:r>
            <a:r>
              <a:rPr lang="ja-JP" altLang="en-US" sz="4400" b="1" dirty="0">
                <a:latin typeface="ＭＳ Ｐゴシック" pitchFamily="50" charset="-128"/>
                <a:ea typeface="ＭＳ Ｐゴシック" pitchFamily="50" charset="-128"/>
              </a:rPr>
              <a:t>　</a:t>
            </a:r>
            <a:r>
              <a:rPr lang="en-US" altLang="ja-JP" sz="4400" b="1" dirty="0">
                <a:latin typeface="ＭＳ Ｐゴシック" pitchFamily="50" charset="-128"/>
                <a:ea typeface="ＭＳ Ｐゴシック" pitchFamily="50" charset="-128"/>
              </a:rPr>
              <a:t>COI</a:t>
            </a:r>
            <a:r>
              <a:rPr lang="ja-JP" altLang="en-US" sz="4400" b="1" dirty="0">
                <a:latin typeface="ＭＳ Ｐゴシック" pitchFamily="50" charset="-128"/>
                <a:ea typeface="ＭＳ Ｐゴシック" pitchFamily="50" charset="-128"/>
              </a:rPr>
              <a:t>開示</a:t>
            </a:r>
            <a:endParaRPr lang="en-US" altLang="ja-JP" sz="4400" b="1" dirty="0">
              <a:latin typeface="ＭＳ Ｐゴシック" pitchFamily="50" charset="-128"/>
              <a:ea typeface="ＭＳ Ｐゴシック" pitchFamily="50" charset="-128"/>
            </a:endParaRPr>
          </a:p>
          <a:p>
            <a:endParaRPr lang="en-US" altLang="ja-JP" b="1" dirty="0">
              <a:latin typeface="ＭＳ Ｐゴシック" pitchFamily="50" charset="-128"/>
              <a:ea typeface="ＭＳ Ｐゴシック" pitchFamily="50" charset="-128"/>
            </a:endParaRPr>
          </a:p>
          <a:p>
            <a:r>
              <a:rPr kumimoji="1" lang="ja-JP" altLang="en-US" sz="2800" b="1" dirty="0">
                <a:latin typeface="ＭＳ Ｐゴシック" pitchFamily="50" charset="-128"/>
                <a:ea typeface="ＭＳ Ｐゴシック" pitchFamily="50" charset="-128"/>
              </a:rPr>
              <a:t>　　　筆頭発表者名：〇〇　〇〇</a:t>
            </a:r>
          </a:p>
        </p:txBody>
      </p:sp>
      <p:pic>
        <p:nvPicPr>
          <p:cNvPr id="15" name="図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840" y="2778161"/>
            <a:ext cx="2459736" cy="115214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641292" y="158006"/>
            <a:ext cx="9688000" cy="788439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/>
            <a:r>
              <a:rPr lang="ja" sz="100" b="1" dirty="0">
                <a:latin typeface="ＭＳ Ｐゴシック" pitchFamily="50" charset="-128"/>
                <a:ea typeface="ＭＳ Ｐゴシック" pitchFamily="50" charset="-128"/>
              </a:rPr>
              <a:t>　旬　</a:t>
            </a:r>
            <a:r>
              <a:rPr lang="ja" sz="2800" b="1" dirty="0">
                <a:latin typeface="ＭＳ Ｐゴシック" pitchFamily="50" charset="-128"/>
                <a:ea typeface="ＭＳ Ｐゴシック" pitchFamily="50" charset="-128"/>
              </a:rPr>
              <a:t>様式2</a:t>
            </a:r>
            <a:endParaRPr lang="en-US" altLang="ja" sz="2800" b="1" dirty="0">
              <a:latin typeface="ＭＳ Ｐゴシック" pitchFamily="50" charset="-128"/>
              <a:ea typeface="ＭＳ Ｐゴシック" pitchFamily="50" charset="-128"/>
            </a:endParaRPr>
          </a:p>
          <a:p>
            <a:r>
              <a:rPr lang="ja-JP" altLang="en-US" sz="2800" b="1" dirty="0">
                <a:latin typeface="ＭＳ Ｐゴシック" pitchFamily="50" charset="-128"/>
                <a:ea typeface="ＭＳ Ｐゴシック" pitchFamily="50" charset="-128"/>
              </a:rPr>
              <a:t>　　</a:t>
            </a:r>
            <a:r>
              <a:rPr lang="ja" altLang="ja-JP" sz="2800" b="1" dirty="0">
                <a:latin typeface="ＭＳ Ｐゴシック" pitchFamily="50" charset="-128"/>
                <a:ea typeface="ＭＳ Ｐゴシック" pitchFamily="50" charset="-128"/>
              </a:rPr>
              <a:t>学術</a:t>
            </a:r>
            <a:r>
              <a:rPr lang="ja-JP" altLang="en-US" sz="2800" b="1">
                <a:latin typeface="ＭＳ Ｐゴシック" pitchFamily="50" charset="-128"/>
                <a:ea typeface="ＭＳ Ｐゴシック" pitchFamily="50" charset="-128"/>
              </a:rPr>
              <a:t>公</a:t>
            </a:r>
            <a:r>
              <a:rPr lang="ja" altLang="ja-JP" sz="2800" b="1">
                <a:latin typeface="ＭＳ Ｐゴシック" pitchFamily="50" charset="-128"/>
                <a:ea typeface="ＭＳ Ｐゴシック" pitchFamily="50" charset="-128"/>
              </a:rPr>
              <a:t>演会</a:t>
            </a:r>
            <a:r>
              <a:rPr lang="ja" altLang="ja-JP" sz="2800" b="1" dirty="0">
                <a:latin typeface="ＭＳ Ｐゴシック" pitchFamily="50" charset="-128"/>
                <a:ea typeface="ＭＳ Ｐゴシック" pitchFamily="50" charset="-128"/>
              </a:rPr>
              <a:t>口頭発表時､申告すべき</a:t>
            </a:r>
            <a:r>
              <a:rPr lang="en-US" altLang="ja-JP" sz="2800" b="1" dirty="0">
                <a:latin typeface="ＭＳ Ｐゴシック" pitchFamily="50" charset="-128"/>
                <a:ea typeface="ＭＳ Ｐゴシック" pitchFamily="50" charset="-128"/>
              </a:rPr>
              <a:t>COI</a:t>
            </a:r>
            <a:r>
              <a:rPr lang="ja" altLang="ja-JP" sz="2800" b="1" dirty="0">
                <a:latin typeface="ＭＳ Ｐゴシック" pitchFamily="50" charset="-128"/>
                <a:ea typeface="ＭＳ Ｐゴシック" pitchFamily="50" charset="-128"/>
              </a:rPr>
              <a:t>状態がある時</a:t>
            </a:r>
          </a:p>
          <a:p>
            <a:pPr indent="0"/>
            <a:endParaRPr lang="en-US" altLang="ja" sz="2700" b="1" dirty="0">
              <a:latin typeface="ＭＳ Ｐゴシック" pitchFamily="50" charset="-128"/>
              <a:ea typeface="ＭＳ Ｐゴシック" pitchFamily="50" charset="-128"/>
            </a:endParaRPr>
          </a:p>
          <a:p>
            <a:pPr indent="0"/>
            <a:r>
              <a:rPr lang="ja-JP" altLang="en-US" sz="2700" b="1" dirty="0">
                <a:latin typeface="ＭＳ Ｐゴシック" pitchFamily="50" charset="-128"/>
                <a:ea typeface="ＭＳ Ｐゴシック" pitchFamily="50" charset="-128"/>
              </a:rPr>
              <a:t>　　</a:t>
            </a:r>
            <a:endParaRPr lang="ja" sz="2800" b="1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974334" y="3689604"/>
            <a:ext cx="9281092" cy="320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/>
            <a:r>
              <a:rPr lang="ja" sz="2500" b="1" dirty="0">
                <a:latin typeface="ＭＳ Ｐゴシック" pitchFamily="50" charset="-128"/>
                <a:ea typeface="ＭＳ Ｐゴシック" pitchFamily="50" charset="-128"/>
              </a:rPr>
              <a:t>演題発表に関連し､開示すべきＣＯＩ関係にある企業などとして、</a:t>
            </a:r>
          </a:p>
        </p:txBody>
      </p:sp>
      <p:sp>
        <p:nvSpPr>
          <p:cNvPr id="14" name="正方形/長方形 13"/>
          <p:cNvSpPr/>
          <p:nvPr/>
        </p:nvSpPr>
        <p:spPr>
          <a:xfrm>
            <a:off x="1141565" y="4348297"/>
            <a:ext cx="4230535" cy="3046813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>
              <a:tabLst>
                <a:tab pos="4038600" algn="l"/>
              </a:tabLst>
            </a:pPr>
            <a:r>
              <a:rPr lang="ja" sz="2200" b="1" dirty="0">
                <a:latin typeface="ＭＳ Ｐゴシック" pitchFamily="50" charset="-128"/>
                <a:ea typeface="ＭＳ Ｐゴシック" pitchFamily="50" charset="-128"/>
              </a:rPr>
              <a:t>①顧問：</a:t>
            </a:r>
            <a:r>
              <a:rPr lang="ja-JP" altLang="en-US" sz="2200" b="1" dirty="0">
                <a:latin typeface="ＭＳ Ｐゴシック" pitchFamily="50" charset="-128"/>
                <a:ea typeface="ＭＳ Ｐゴシック" pitchFamily="50" charset="-128"/>
              </a:rPr>
              <a:t>　　　　　　　　　　　　　　　</a:t>
            </a:r>
            <a:r>
              <a:rPr lang="en-US" altLang="ja-JP" sz="2200" b="1" dirty="0">
                <a:latin typeface="ＭＳ Ｐゴシック" pitchFamily="50" charset="-128"/>
                <a:ea typeface="ＭＳ Ｐゴシック" pitchFamily="50" charset="-128"/>
              </a:rPr>
              <a:t>	</a:t>
            </a:r>
            <a:endParaRPr lang="ja" sz="2200" b="1" dirty="0">
              <a:latin typeface="ＭＳ Ｐゴシック" pitchFamily="50" charset="-128"/>
              <a:ea typeface="ＭＳ Ｐゴシック" pitchFamily="50" charset="-128"/>
            </a:endParaRPr>
          </a:p>
          <a:p>
            <a:pPr>
              <a:tabLst>
                <a:tab pos="4038600" algn="l"/>
              </a:tabLst>
            </a:pPr>
            <a:r>
              <a:rPr lang="ja" sz="2200" b="1" dirty="0">
                <a:latin typeface="ＭＳ Ｐゴシック" pitchFamily="50" charset="-128"/>
                <a:ea typeface="ＭＳ Ｐゴシック" pitchFamily="50" charset="-128"/>
              </a:rPr>
              <a:t>②株保有</a:t>
            </a:r>
            <a:r>
              <a:rPr lang="ja-JP" altLang="en-US" sz="2200" b="1" dirty="0">
                <a:latin typeface="ＭＳ Ｐゴシック" pitchFamily="50" charset="-128"/>
                <a:ea typeface="ＭＳ Ｐゴシック" pitchFamily="50" charset="-128"/>
              </a:rPr>
              <a:t>・</a:t>
            </a:r>
            <a:r>
              <a:rPr lang="ja" sz="2200" b="1" dirty="0">
                <a:latin typeface="ＭＳ Ｐゴシック" pitchFamily="50" charset="-128"/>
                <a:ea typeface="ＭＳ Ｐゴシック" pitchFamily="50" charset="-128"/>
              </a:rPr>
              <a:t>利益：</a:t>
            </a:r>
            <a:r>
              <a:rPr lang="ja-JP" altLang="en-US" sz="2200" b="1" dirty="0">
                <a:latin typeface="ＭＳ Ｐゴシック" pitchFamily="50" charset="-128"/>
                <a:ea typeface="ＭＳ Ｐゴシック" pitchFamily="50" charset="-128"/>
              </a:rPr>
              <a:t>　　　　　　　　　</a:t>
            </a:r>
            <a:r>
              <a:rPr lang="en-US" altLang="ja-JP" sz="2200" b="1" dirty="0">
                <a:latin typeface="ＭＳ Ｐゴシック" pitchFamily="50" charset="-128"/>
                <a:ea typeface="ＭＳ Ｐゴシック" pitchFamily="50" charset="-128"/>
              </a:rPr>
              <a:t>	</a:t>
            </a:r>
            <a:endParaRPr lang="ja" altLang="ja-JP" sz="2200" b="1" dirty="0">
              <a:latin typeface="ＭＳ Ｐゴシック" pitchFamily="50" charset="-128"/>
              <a:ea typeface="ＭＳ Ｐゴシック" pitchFamily="50" charset="-128"/>
            </a:endParaRPr>
          </a:p>
          <a:p>
            <a:pPr>
              <a:tabLst>
                <a:tab pos="4038600" algn="l"/>
              </a:tabLst>
            </a:pPr>
            <a:r>
              <a:rPr lang="ja" sz="2200" b="1" dirty="0">
                <a:latin typeface="ＭＳ Ｐゴシック" pitchFamily="50" charset="-128"/>
                <a:ea typeface="ＭＳ Ｐゴシック" pitchFamily="50" charset="-128"/>
              </a:rPr>
              <a:t>③特許使用料：</a:t>
            </a:r>
            <a:r>
              <a:rPr lang="ja-JP" altLang="en-US" sz="2200" b="1" dirty="0">
                <a:latin typeface="ＭＳ Ｐゴシック" pitchFamily="50" charset="-128"/>
                <a:ea typeface="ＭＳ Ｐゴシック" pitchFamily="50" charset="-128"/>
              </a:rPr>
              <a:t>　　　　　　　　　　</a:t>
            </a:r>
            <a:r>
              <a:rPr lang="en-US" altLang="ja-JP" sz="2200" b="1" dirty="0">
                <a:latin typeface="ＭＳ Ｐゴシック" pitchFamily="50" charset="-128"/>
                <a:ea typeface="ＭＳ Ｐゴシック" pitchFamily="50" charset="-128"/>
              </a:rPr>
              <a:t>	</a:t>
            </a:r>
            <a:endParaRPr lang="ja" altLang="ja-JP" sz="2200" b="1" dirty="0">
              <a:latin typeface="ＭＳ Ｐゴシック" pitchFamily="50" charset="-128"/>
              <a:ea typeface="ＭＳ Ｐゴシック" pitchFamily="50" charset="-128"/>
            </a:endParaRPr>
          </a:p>
          <a:p>
            <a:pPr>
              <a:tabLst>
                <a:tab pos="4038600" algn="l"/>
              </a:tabLst>
            </a:pPr>
            <a:r>
              <a:rPr lang="ja" sz="2200" b="1" dirty="0">
                <a:latin typeface="ＭＳ Ｐゴシック" pitchFamily="50" charset="-128"/>
                <a:ea typeface="ＭＳ Ｐゴシック" pitchFamily="50" charset="-128"/>
              </a:rPr>
              <a:t>④講演料：</a:t>
            </a:r>
            <a:r>
              <a:rPr lang="en-US" altLang="ja" sz="2200" b="1" dirty="0">
                <a:latin typeface="ＭＳ Ｐゴシック" pitchFamily="50" charset="-128"/>
                <a:ea typeface="ＭＳ Ｐゴシック" pitchFamily="50" charset="-128"/>
              </a:rPr>
              <a:t>	</a:t>
            </a:r>
            <a:endParaRPr lang="ja" altLang="ja-JP" sz="2200" b="1" dirty="0">
              <a:latin typeface="ＭＳ Ｐゴシック" pitchFamily="50" charset="-128"/>
              <a:ea typeface="ＭＳ Ｐゴシック" pitchFamily="50" charset="-128"/>
            </a:endParaRPr>
          </a:p>
          <a:p>
            <a:pPr indent="0">
              <a:tabLst>
                <a:tab pos="4038600" algn="l"/>
              </a:tabLst>
            </a:pPr>
            <a:r>
              <a:rPr lang="ja" sz="2200" b="1" dirty="0">
                <a:latin typeface="ＭＳ Ｐゴシック" pitchFamily="50" charset="-128"/>
                <a:ea typeface="ＭＳ Ｐゴシック" pitchFamily="50" charset="-128"/>
              </a:rPr>
              <a:t>⑤原稿料：</a:t>
            </a:r>
            <a:r>
              <a:rPr lang="ja-JP" altLang="en-US" sz="2200" b="1" dirty="0">
                <a:latin typeface="ＭＳ Ｐゴシック" pitchFamily="50" charset="-128"/>
                <a:ea typeface="ＭＳ Ｐゴシック" pitchFamily="50" charset="-128"/>
              </a:rPr>
              <a:t>　　　　　　　　　　　　　</a:t>
            </a:r>
            <a:r>
              <a:rPr lang="en-US" altLang="ja-JP" sz="2200" b="1" dirty="0">
                <a:latin typeface="ＭＳ Ｐゴシック" pitchFamily="50" charset="-128"/>
                <a:ea typeface="ＭＳ Ｐゴシック" pitchFamily="50" charset="-128"/>
              </a:rPr>
              <a:t>	</a:t>
            </a:r>
            <a:endParaRPr lang="ja" sz="2200" b="1" dirty="0">
              <a:latin typeface="ＭＳ Ｐゴシック" pitchFamily="50" charset="-128"/>
              <a:ea typeface="ＭＳ Ｐゴシック" pitchFamily="50" charset="-128"/>
            </a:endParaRPr>
          </a:p>
          <a:p>
            <a:pPr>
              <a:tabLst>
                <a:tab pos="4038600" algn="l"/>
              </a:tabLst>
            </a:pPr>
            <a:r>
              <a:rPr lang="ja" sz="2200" b="1" dirty="0">
                <a:latin typeface="ＭＳ Ｐゴシック" pitchFamily="50" charset="-128"/>
                <a:ea typeface="ＭＳ Ｐゴシック" pitchFamily="50" charset="-128"/>
              </a:rPr>
              <a:t>⑥受託研究･共同研究</a:t>
            </a:r>
            <a:r>
              <a:rPr lang="ja" altLang="ja-JP" sz="2200" b="1" dirty="0">
                <a:latin typeface="ＭＳ Ｐゴシック" pitchFamily="50" charset="-128"/>
                <a:ea typeface="ＭＳ Ｐゴシック" pitchFamily="50" charset="-128"/>
              </a:rPr>
              <a:t>費：</a:t>
            </a:r>
            <a:r>
              <a:rPr lang="ja-JP" altLang="en-US" sz="2200" b="1" dirty="0">
                <a:latin typeface="ＭＳ Ｐゴシック" pitchFamily="50" charset="-128"/>
                <a:ea typeface="ＭＳ Ｐゴシック" pitchFamily="50" charset="-128"/>
              </a:rPr>
              <a:t>　　　</a:t>
            </a:r>
            <a:r>
              <a:rPr lang="en-US" altLang="ja-JP" sz="2200" b="1" dirty="0">
                <a:latin typeface="ＭＳ Ｐゴシック" pitchFamily="50" charset="-128"/>
                <a:ea typeface="ＭＳ Ｐゴシック" pitchFamily="50" charset="-128"/>
              </a:rPr>
              <a:t>	</a:t>
            </a:r>
            <a:endParaRPr lang="ja" altLang="ja-JP" sz="2200" b="1" dirty="0">
              <a:latin typeface="ＭＳ Ｐゴシック" pitchFamily="50" charset="-128"/>
              <a:ea typeface="ＭＳ Ｐゴシック" pitchFamily="50" charset="-128"/>
            </a:endParaRPr>
          </a:p>
          <a:p>
            <a:pPr indent="0">
              <a:tabLst>
                <a:tab pos="4038600" algn="l"/>
              </a:tabLst>
            </a:pPr>
            <a:r>
              <a:rPr lang="ja" sz="2200" b="1" dirty="0">
                <a:latin typeface="ＭＳ Ｐゴシック" pitchFamily="50" charset="-128"/>
                <a:ea typeface="ＭＳ Ｐゴシック" pitchFamily="50" charset="-128"/>
              </a:rPr>
              <a:t>⑦奨学寄付金：</a:t>
            </a:r>
            <a:r>
              <a:rPr lang="ja-JP" altLang="en-US" sz="2200" b="1" dirty="0">
                <a:latin typeface="ＭＳ Ｐゴシック" pitchFamily="50" charset="-128"/>
                <a:ea typeface="ＭＳ Ｐゴシック" pitchFamily="50" charset="-128"/>
              </a:rPr>
              <a:t>　　　　　　　　　　</a:t>
            </a:r>
            <a:r>
              <a:rPr lang="en-US" altLang="ja-JP" sz="2200" b="1" dirty="0">
                <a:latin typeface="ＭＳ Ｐゴシック" pitchFamily="50" charset="-128"/>
                <a:ea typeface="ＭＳ Ｐゴシック" pitchFamily="50" charset="-128"/>
              </a:rPr>
              <a:t>	</a:t>
            </a:r>
            <a:endParaRPr lang="ja" sz="2200" b="1" dirty="0">
              <a:latin typeface="ＭＳ Ｐゴシック" pitchFamily="50" charset="-128"/>
              <a:ea typeface="ＭＳ Ｐゴシック" pitchFamily="50" charset="-128"/>
            </a:endParaRPr>
          </a:p>
          <a:p>
            <a:pPr indent="0">
              <a:tabLst>
                <a:tab pos="4038600" algn="l"/>
              </a:tabLst>
            </a:pPr>
            <a:r>
              <a:rPr lang="ja" sz="2200" b="1" dirty="0">
                <a:latin typeface="ＭＳ Ｐゴシック" pitchFamily="50" charset="-128"/>
                <a:ea typeface="ＭＳ Ｐゴシック" pitchFamily="50" charset="-128"/>
              </a:rPr>
              <a:t>⑧寄付講座所属：</a:t>
            </a:r>
            <a:r>
              <a:rPr lang="ja-JP" altLang="en-US" sz="2200" b="1" dirty="0">
                <a:latin typeface="ＭＳ Ｐゴシック" pitchFamily="50" charset="-128"/>
                <a:ea typeface="ＭＳ Ｐゴシック" pitchFamily="50" charset="-128"/>
              </a:rPr>
              <a:t>　　　　　　　　　</a:t>
            </a:r>
            <a:r>
              <a:rPr lang="en-US" altLang="ja-JP" sz="2200" b="1" dirty="0">
                <a:latin typeface="ＭＳ Ｐゴシック" pitchFamily="50" charset="-128"/>
                <a:ea typeface="ＭＳ Ｐゴシック" pitchFamily="50" charset="-128"/>
              </a:rPr>
              <a:t>	</a:t>
            </a:r>
            <a:endParaRPr lang="ja" sz="2200" b="1" dirty="0">
              <a:latin typeface="ＭＳ Ｐゴシック" pitchFamily="50" charset="-128"/>
              <a:ea typeface="ＭＳ Ｐゴシック" pitchFamily="50" charset="-128"/>
            </a:endParaRPr>
          </a:p>
          <a:p>
            <a:pPr indent="0">
              <a:tabLst>
                <a:tab pos="4038600" algn="l"/>
              </a:tabLst>
            </a:pPr>
            <a:r>
              <a:rPr lang="ja" sz="2200" b="1" dirty="0">
                <a:latin typeface="ＭＳ Ｐゴシック" pitchFamily="50" charset="-128"/>
                <a:ea typeface="ＭＳ Ｐゴシック" pitchFamily="50" charset="-128"/>
              </a:rPr>
              <a:t>⑨贈答品などの報酬：</a:t>
            </a:r>
            <a:r>
              <a:rPr lang="en-US" altLang="ja" sz="2200" b="1" dirty="0">
                <a:latin typeface="ＭＳ Ｐゴシック" pitchFamily="50" charset="-128"/>
                <a:ea typeface="ＭＳ Ｐゴシック" pitchFamily="50" charset="-128"/>
              </a:rPr>
              <a:t>        	</a:t>
            </a:r>
            <a:endParaRPr lang="ja" sz="2200" b="1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427884" y="1166118"/>
            <a:ext cx="5134739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b="1" dirty="0">
                <a:latin typeface="ＭＳ Ｐゴシック" pitchFamily="50" charset="-128"/>
                <a:ea typeface="ＭＳ Ｐゴシック" pitchFamily="50" charset="-128"/>
              </a:rPr>
              <a:t>日本心臓核医学会</a:t>
            </a:r>
            <a:endParaRPr kumimoji="1" lang="en-US" altLang="ja-JP" sz="4800" b="1" dirty="0">
              <a:latin typeface="ＭＳ Ｐゴシック" pitchFamily="50" charset="-128"/>
              <a:ea typeface="ＭＳ Ｐゴシック" pitchFamily="50" charset="-128"/>
            </a:endParaRPr>
          </a:p>
          <a:p>
            <a:r>
              <a:rPr lang="ja-JP" altLang="en-US" sz="3600" b="1" dirty="0">
                <a:latin typeface="ＭＳ Ｐゴシック" pitchFamily="50" charset="-128"/>
                <a:ea typeface="ＭＳ Ｐゴシック" pitchFamily="50" charset="-128"/>
              </a:rPr>
              <a:t>　　　　</a:t>
            </a:r>
            <a:r>
              <a:rPr lang="ja-JP" altLang="en-US" sz="4400" b="1" dirty="0">
                <a:latin typeface="ＭＳ Ｐゴシック" pitchFamily="50" charset="-128"/>
                <a:ea typeface="ＭＳ Ｐゴシック" pitchFamily="50" charset="-128"/>
              </a:rPr>
              <a:t>　</a:t>
            </a:r>
            <a:r>
              <a:rPr lang="en-US" altLang="ja-JP" sz="4400" b="1" dirty="0">
                <a:latin typeface="ＭＳ Ｐゴシック" pitchFamily="50" charset="-128"/>
                <a:ea typeface="ＭＳ Ｐゴシック" pitchFamily="50" charset="-128"/>
              </a:rPr>
              <a:t>COI</a:t>
            </a:r>
            <a:r>
              <a:rPr lang="ja-JP" altLang="en-US" sz="4400" b="1" dirty="0">
                <a:latin typeface="ＭＳ Ｐゴシック" pitchFamily="50" charset="-128"/>
                <a:ea typeface="ＭＳ Ｐゴシック" pitchFamily="50" charset="-128"/>
              </a:rPr>
              <a:t>開示</a:t>
            </a:r>
            <a:endParaRPr lang="en-US" altLang="ja-JP" sz="4400" b="1" dirty="0">
              <a:latin typeface="ＭＳ Ｐゴシック" pitchFamily="50" charset="-128"/>
              <a:ea typeface="ＭＳ Ｐゴシック" pitchFamily="50" charset="-128"/>
            </a:endParaRPr>
          </a:p>
          <a:p>
            <a:endParaRPr lang="en-US" altLang="ja-JP" b="1" dirty="0">
              <a:latin typeface="ＭＳ Ｐゴシック" pitchFamily="50" charset="-128"/>
              <a:ea typeface="ＭＳ Ｐゴシック" pitchFamily="50" charset="-128"/>
            </a:endParaRPr>
          </a:p>
          <a:p>
            <a:r>
              <a:rPr kumimoji="1" lang="ja-JP" altLang="en-US" sz="2800" b="1" dirty="0">
                <a:latin typeface="ＭＳ Ｐゴシック" pitchFamily="50" charset="-128"/>
                <a:ea typeface="ＭＳ Ｐゴシック" pitchFamily="50" charset="-128"/>
              </a:rPr>
              <a:t>　　　筆頭発表者名：〇〇　〇〇</a:t>
            </a: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292" y="1698041"/>
            <a:ext cx="2459736" cy="1152144"/>
          </a:xfrm>
          <a:prstGeom prst="rect">
            <a:avLst/>
          </a:prstGeom>
        </p:spPr>
      </p:pic>
      <p:sp>
        <p:nvSpPr>
          <p:cNvPr id="8" name="正方形/長方形 7"/>
          <p:cNvSpPr/>
          <p:nvPr/>
        </p:nvSpPr>
        <p:spPr>
          <a:xfrm>
            <a:off x="5628706" y="4540124"/>
            <a:ext cx="4032448" cy="1512337"/>
          </a:xfrm>
          <a:prstGeom prst="rect">
            <a:avLst/>
          </a:prstGeom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Bef>
                <a:spcPts val="1800"/>
              </a:spcBef>
            </a:pPr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（記載例）　</a:t>
            </a:r>
            <a:endParaRPr lang="en-US" altLang="ja-JP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ts val="1800"/>
              </a:spcBef>
            </a:pPr>
            <a:r>
              <a:rPr lang="ja-JP" alt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講演料：　平安製薬、縄文製薬　　　　　　　　　　</a:t>
            </a:r>
            <a:endParaRPr lang="en-US" altLang="ja-JP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ts val="600"/>
              </a:spcBef>
            </a:pPr>
            <a:r>
              <a:rPr lang="ja-JP" alt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原稿料：　平安製薬　　　　　　　　　　　  　　　　</a:t>
            </a:r>
            <a:endParaRPr lang="en-US" altLang="ja-JP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ts val="600"/>
              </a:spcBef>
            </a:pPr>
            <a:r>
              <a:rPr lang="ja-JP" alt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奨学寄付金：　鎌倉製薬、室町製薬　</a:t>
            </a:r>
            <a:endParaRPr lang="ja-JP" altLang="en-US" sz="2000" dirty="0">
              <a:solidFill>
                <a:srgbClr val="FF0000"/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857704" y="7025778"/>
            <a:ext cx="4309328" cy="369332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ja-JP" altLang="en-US" b="1" dirty="0">
                <a:solidFill>
                  <a:srgbClr val="FF0000"/>
                </a:solidFill>
                <a:latin typeface="Arial" panose="020B0604020202020204" pitchFamily="34" charset="0"/>
              </a:rPr>
              <a:t>← 開示すべき内容がある項目のみ記載</a:t>
            </a:r>
            <a:endParaRPr lang="ja-JP" altLang="en-US" dirty="0">
              <a:solidFill>
                <a:srgbClr val="FF0000"/>
              </a:solidFill>
            </a:endParaRPr>
          </a:p>
        </p:txBody>
      </p:sp>
      <p:cxnSp>
        <p:nvCxnSpPr>
          <p:cNvPr id="10" name="直線矢印コネクタ 9"/>
          <p:cNvCxnSpPr/>
          <p:nvPr/>
        </p:nvCxnSpPr>
        <p:spPr>
          <a:xfrm flipV="1">
            <a:off x="4663851" y="6065861"/>
            <a:ext cx="1029728" cy="937405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61</Words>
  <Application>Microsoft Office PowerPoint</Application>
  <PresentationFormat>ユーザー設定</PresentationFormat>
  <Paragraphs>33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ＭＳ Ｐゴシック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SN</dc:creator>
  <cp:lastModifiedBy>izuno</cp:lastModifiedBy>
  <cp:revision>11</cp:revision>
  <cp:lastPrinted>2015-04-07T06:31:41Z</cp:lastPrinted>
  <dcterms:created xsi:type="dcterms:W3CDTF">2014-12-27T03:57:17Z</dcterms:created>
  <dcterms:modified xsi:type="dcterms:W3CDTF">2017-03-14T01:19:50Z</dcterms:modified>
</cp:coreProperties>
</file>