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7" r:id="rId2"/>
    <p:sldId id="258"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菊地 鉄太郎" initials="菊地" lastIdx="2" clrIdx="0">
    <p:extLst>
      <p:ext uri="{19B8F6BF-5375-455C-9EA6-DF929625EA0E}">
        <p15:presenceInfo xmlns:p15="http://schemas.microsoft.com/office/powerpoint/2012/main" userId="30e74bfeb3e2c1c8" providerId="Windows Live"/>
      </p:ext>
    </p:extLst>
  </p:cmAuthor>
  <p:cmAuthor id="2" name="海江田千鶴" initials="海江田千鶴" lastIdx="1" clrIdx="1">
    <p:extLst>
      <p:ext uri="{19B8F6BF-5375-455C-9EA6-DF929625EA0E}">
        <p15:presenceInfo xmlns:p15="http://schemas.microsoft.com/office/powerpoint/2012/main" userId="S::kaieda@jsrm.jp::4149a59b-f7dc-44d1-8fa6-be6543e1f0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364"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400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B1F7598-D57D-45C2-A42C-0468F6452076}"/>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8912C93-620D-4B1B-B3C7-99F88C2BB119}"/>
              </a:ext>
            </a:extLst>
          </p:cNvPr>
          <p:cNvSpPr>
            <a:spLocks noGrp="1"/>
          </p:cNvSpPr>
          <p:nvPr>
            <p:ph type="dt" sz="quarter" idx="1"/>
          </p:nvPr>
        </p:nvSpPr>
        <p:spPr>
          <a:xfrm>
            <a:off x="5415061" y="248444"/>
            <a:ext cx="1165003" cy="394395"/>
          </a:xfrm>
          <a:prstGeom prst="rect">
            <a:avLst/>
          </a:prstGeom>
          <a:ln>
            <a:solidFill>
              <a:schemeClr val="tx1"/>
            </a:solidFill>
          </a:ln>
        </p:spPr>
        <p:txBody>
          <a:bodyPr vert="horz" lIns="91440" tIns="45720" rIns="91440" bIns="45720" rtlCol="0"/>
          <a:lstStyle>
            <a:lvl1pPr algn="r">
              <a:defRPr sz="1200"/>
            </a:lvl1pPr>
          </a:lstStyle>
          <a:p>
            <a:r>
              <a:rPr kumimoji="1" lang="ja-JP" altLang="en-US" sz="1800" dirty="0">
                <a:latin typeface="游明朝" panose="02020400000000000000" pitchFamily="18" charset="-128"/>
                <a:ea typeface="游明朝" panose="02020400000000000000" pitchFamily="18" charset="-128"/>
              </a:rPr>
              <a:t>資料</a:t>
            </a:r>
            <a:r>
              <a:rPr kumimoji="1" lang="en-US" altLang="ja-JP" sz="1800" dirty="0">
                <a:latin typeface="游明朝" panose="02020400000000000000" pitchFamily="18" charset="-128"/>
                <a:ea typeface="游明朝" panose="02020400000000000000" pitchFamily="18" charset="-128"/>
              </a:rPr>
              <a:t>19-3</a:t>
            </a:r>
            <a:endParaRPr kumimoji="1" lang="ja-JP" altLang="en-US" sz="1800" dirty="0">
              <a:latin typeface="游明朝" panose="02020400000000000000" pitchFamily="18" charset="-128"/>
              <a:ea typeface="游明朝" panose="02020400000000000000" pitchFamily="18" charset="-128"/>
            </a:endParaRPr>
          </a:p>
        </p:txBody>
      </p:sp>
      <p:sp>
        <p:nvSpPr>
          <p:cNvPr id="4" name="フッター プレースホルダー 3">
            <a:extLst>
              <a:ext uri="{FF2B5EF4-FFF2-40B4-BE49-F238E27FC236}">
                <a16:creationId xmlns:a16="http://schemas.microsoft.com/office/drawing/2014/main" id="{3F023ABE-A2E3-451F-93AF-8B341AE6A5F2}"/>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6A5A4957-767A-4D60-87B1-C4EFF24F7DBB}"/>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E6D3E03-7B85-4AE1-93BD-2240224F98BC}" type="slidenum">
              <a:rPr kumimoji="1" lang="ja-JP" altLang="en-US" smtClean="0"/>
              <a:t>‹#›</a:t>
            </a:fld>
            <a:endParaRPr kumimoji="1" lang="ja-JP" altLang="en-US"/>
          </a:p>
        </p:txBody>
      </p:sp>
    </p:spTree>
    <p:extLst>
      <p:ext uri="{BB962C8B-B14F-4D97-AF65-F5344CB8AC3E}">
        <p14:creationId xmlns:p14="http://schemas.microsoft.com/office/powerpoint/2010/main" val="39846115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815299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04503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1070059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72318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89826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61984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117606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78244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2422096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665568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0F1B151-405A-4887-9A6F-3C7C4A87F291}"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87380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1B151-405A-4887-9A6F-3C7C4A87F291}" type="datetimeFigureOut">
              <a:rPr kumimoji="1" lang="ja-JP" altLang="en-US" smtClean="0"/>
              <a:t>2022/1/21</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B0F89-A23F-4CA9-9668-610B6D231CC0}" type="slidenum">
              <a:rPr kumimoji="1" lang="ja-JP" altLang="en-US" smtClean="0"/>
              <a:t>‹#›</a:t>
            </a:fld>
            <a:endParaRPr kumimoji="1" lang="ja-JP" altLang="en-US"/>
          </a:p>
        </p:txBody>
      </p:sp>
    </p:spTree>
    <p:extLst>
      <p:ext uri="{BB962C8B-B14F-4D97-AF65-F5344CB8AC3E}">
        <p14:creationId xmlns:p14="http://schemas.microsoft.com/office/powerpoint/2010/main" val="1198523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482187" y="980728"/>
            <a:ext cx="1261884" cy="523220"/>
          </a:xfrm>
          <a:prstGeom prst="rect">
            <a:avLst/>
          </a:prstGeom>
          <a:noFill/>
        </p:spPr>
        <p:txBody>
          <a:bodyPr wrap="none" rtlCol="0">
            <a:spAutoFit/>
          </a:bodyPr>
          <a:lstStyle/>
          <a:p>
            <a:r>
              <a:rPr lang="ja-JP" altLang="en-US" sz="2800" dirty="0">
                <a:latin typeface="+mj-ea"/>
                <a:ea typeface="+mj-ea"/>
              </a:rPr>
              <a:t>演題名</a:t>
            </a:r>
          </a:p>
        </p:txBody>
      </p:sp>
      <p:sp>
        <p:nvSpPr>
          <p:cNvPr id="5" name="テキスト ボックス 4"/>
          <p:cNvSpPr txBox="1"/>
          <p:nvPr/>
        </p:nvSpPr>
        <p:spPr>
          <a:xfrm>
            <a:off x="5482188" y="1988841"/>
            <a:ext cx="1261885" cy="954107"/>
          </a:xfrm>
          <a:prstGeom prst="rect">
            <a:avLst/>
          </a:prstGeom>
          <a:noFill/>
        </p:spPr>
        <p:txBody>
          <a:bodyPr wrap="none" rtlCol="0">
            <a:spAutoFit/>
          </a:bodyPr>
          <a:lstStyle/>
          <a:p>
            <a:pPr algn="ctr"/>
            <a:r>
              <a:rPr lang="ja-JP" altLang="en-US" sz="2800" dirty="0">
                <a:latin typeface="+mj-ea"/>
                <a:ea typeface="+mj-ea"/>
              </a:rPr>
              <a:t>施設名</a:t>
            </a:r>
            <a:endParaRPr lang="en-US" altLang="ja-JP" sz="2800" dirty="0">
              <a:latin typeface="+mj-ea"/>
              <a:ea typeface="+mj-ea"/>
            </a:endParaRPr>
          </a:p>
          <a:p>
            <a:pPr algn="ctr"/>
            <a:r>
              <a:rPr lang="ja-JP" altLang="en-US" sz="2800" dirty="0">
                <a:latin typeface="+mj-ea"/>
                <a:ea typeface="+mj-ea"/>
              </a:rPr>
              <a:t>氏名</a:t>
            </a:r>
          </a:p>
        </p:txBody>
      </p:sp>
      <p:sp>
        <p:nvSpPr>
          <p:cNvPr id="6" name="テキスト ボックス 5"/>
          <p:cNvSpPr txBox="1"/>
          <p:nvPr/>
        </p:nvSpPr>
        <p:spPr>
          <a:xfrm>
            <a:off x="1808519" y="3212977"/>
            <a:ext cx="8568952" cy="830997"/>
          </a:xfrm>
          <a:prstGeom prst="rect">
            <a:avLst/>
          </a:prstGeom>
          <a:noFill/>
        </p:spPr>
        <p:txBody>
          <a:bodyPr wrap="square" rtlCol="0">
            <a:spAutoFit/>
          </a:bodyPr>
          <a:lstStyle/>
          <a:p>
            <a:pPr algn="ctr"/>
            <a:r>
              <a:rPr lang="ja-JP" altLang="en-US" sz="2400" dirty="0">
                <a:latin typeface="+mj-ea"/>
                <a:ea typeface="+mj-ea"/>
              </a:rPr>
              <a:t>筆頭演者は、過去１年間（</a:t>
            </a:r>
            <a:r>
              <a:rPr lang="en-US" altLang="ja-JP" sz="2400" dirty="0">
                <a:latin typeface="+mj-ea"/>
                <a:ea typeface="+mj-ea"/>
              </a:rPr>
              <a:t>1</a:t>
            </a:r>
            <a:r>
              <a:rPr lang="ja-JP" altLang="en-US" sz="2400" dirty="0">
                <a:latin typeface="+mj-ea"/>
                <a:ea typeface="+mj-ea"/>
              </a:rPr>
              <a:t>月～</a:t>
            </a:r>
            <a:r>
              <a:rPr lang="en-US" altLang="ja-JP" sz="2400" dirty="0">
                <a:latin typeface="+mj-ea"/>
                <a:ea typeface="+mj-ea"/>
              </a:rPr>
              <a:t>12</a:t>
            </a:r>
            <a:r>
              <a:rPr lang="ja-JP" altLang="en-US" sz="2400" dirty="0">
                <a:latin typeface="+mj-ea"/>
                <a:ea typeface="+mj-ea"/>
              </a:rPr>
              <a:t>月）において、</a:t>
            </a:r>
            <a:endParaRPr lang="en-US" altLang="ja-JP" sz="2400" dirty="0">
              <a:latin typeface="+mj-ea"/>
              <a:ea typeface="+mj-ea"/>
            </a:endParaRPr>
          </a:p>
          <a:p>
            <a:pPr algn="ctr"/>
            <a:r>
              <a:rPr lang="ja-JP" altLang="en-US" sz="2400" dirty="0">
                <a:latin typeface="+mj-ea"/>
                <a:ea typeface="+mj-ea"/>
              </a:rPr>
              <a:t>本演題の発表に関して開示すべき</a:t>
            </a:r>
            <a:r>
              <a:rPr lang="en-US" altLang="ja-JP" sz="2400" dirty="0">
                <a:latin typeface="+mj-ea"/>
                <a:ea typeface="+mj-ea"/>
              </a:rPr>
              <a:t>COI</a:t>
            </a:r>
            <a:r>
              <a:rPr lang="ja-JP" altLang="en-US" sz="2400" dirty="0">
                <a:latin typeface="+mj-ea"/>
                <a:ea typeface="+mj-ea"/>
              </a:rPr>
              <a:t>は以下の通りです。</a:t>
            </a:r>
          </a:p>
        </p:txBody>
      </p:sp>
      <p:sp>
        <p:nvSpPr>
          <p:cNvPr id="7" name="テキスト ボックス 6"/>
          <p:cNvSpPr txBox="1"/>
          <p:nvPr/>
        </p:nvSpPr>
        <p:spPr>
          <a:xfrm>
            <a:off x="1703512" y="260649"/>
            <a:ext cx="8568952" cy="461665"/>
          </a:xfrm>
          <a:prstGeom prst="rect">
            <a:avLst/>
          </a:prstGeom>
          <a:noFill/>
        </p:spPr>
        <p:txBody>
          <a:bodyPr wrap="square" rtlCol="0">
            <a:spAutoFit/>
          </a:bodyPr>
          <a:lstStyle/>
          <a:p>
            <a:r>
              <a:rPr lang="ja-JP" altLang="en-US" sz="2400" dirty="0">
                <a:solidFill>
                  <a:srgbClr val="FF0000"/>
                </a:solidFill>
                <a:latin typeface="+mj-ea"/>
                <a:ea typeface="+mj-ea"/>
              </a:rPr>
              <a:t>開示すべき</a:t>
            </a:r>
            <a:r>
              <a:rPr lang="en-US" altLang="ja-JP" sz="2400" dirty="0">
                <a:solidFill>
                  <a:srgbClr val="FF0000"/>
                </a:solidFill>
                <a:latin typeface="+mj-ea"/>
                <a:ea typeface="+mj-ea"/>
              </a:rPr>
              <a:t>COI</a:t>
            </a:r>
            <a:r>
              <a:rPr lang="ja-JP" altLang="en-US" sz="2400" dirty="0">
                <a:solidFill>
                  <a:srgbClr val="FF0000"/>
                </a:solidFill>
                <a:latin typeface="+mj-ea"/>
                <a:ea typeface="+mj-ea"/>
              </a:rPr>
              <a:t>がある場合のスライド（例）</a:t>
            </a:r>
          </a:p>
        </p:txBody>
      </p:sp>
      <p:sp>
        <p:nvSpPr>
          <p:cNvPr id="9" name="テキスト ボックス 8"/>
          <p:cNvSpPr txBox="1"/>
          <p:nvPr/>
        </p:nvSpPr>
        <p:spPr>
          <a:xfrm>
            <a:off x="6528048" y="4921136"/>
            <a:ext cx="3464518" cy="400110"/>
          </a:xfrm>
          <a:prstGeom prst="rect">
            <a:avLst/>
          </a:prstGeom>
          <a:noFill/>
        </p:spPr>
        <p:txBody>
          <a:bodyPr wrap="square" rtlCol="0">
            <a:spAutoFit/>
          </a:bodyPr>
          <a:lstStyle/>
          <a:p>
            <a:r>
              <a:rPr lang="ja-JP" altLang="en-US" sz="2000" dirty="0">
                <a:solidFill>
                  <a:srgbClr val="FF0000"/>
                </a:solidFill>
                <a:latin typeface="+mj-ea"/>
                <a:ea typeface="+mj-ea"/>
              </a:rPr>
              <a:t>←開示すべき</a:t>
            </a:r>
            <a:r>
              <a:rPr lang="en-US" altLang="ja-JP" sz="2000" dirty="0">
                <a:solidFill>
                  <a:srgbClr val="FF0000"/>
                </a:solidFill>
                <a:latin typeface="+mj-ea"/>
                <a:ea typeface="+mj-ea"/>
              </a:rPr>
              <a:t>COI</a:t>
            </a:r>
            <a:r>
              <a:rPr lang="ja-JP" altLang="en-US" sz="2000" dirty="0">
                <a:solidFill>
                  <a:srgbClr val="FF0000"/>
                </a:solidFill>
                <a:latin typeface="+mj-ea"/>
                <a:ea typeface="+mj-ea"/>
              </a:rPr>
              <a:t>のみ記載</a:t>
            </a:r>
          </a:p>
        </p:txBody>
      </p:sp>
      <p:sp>
        <p:nvSpPr>
          <p:cNvPr id="10" name="テキスト ボックス 9"/>
          <p:cNvSpPr txBox="1"/>
          <p:nvPr/>
        </p:nvSpPr>
        <p:spPr>
          <a:xfrm>
            <a:off x="2999656" y="3961131"/>
            <a:ext cx="4362608" cy="2862322"/>
          </a:xfrm>
          <a:prstGeom prst="rect">
            <a:avLst/>
          </a:prstGeom>
          <a:noFill/>
        </p:spPr>
        <p:txBody>
          <a:bodyPr wrap="square" rtlCol="0">
            <a:spAutoFit/>
          </a:bodyPr>
          <a:lstStyle/>
          <a:p>
            <a:r>
              <a:rPr lang="ja-JP" altLang="en-US" sz="2000" dirty="0">
                <a:latin typeface="+mj-ea"/>
                <a:ea typeface="+mj-ea"/>
              </a:rPr>
              <a:t>１．役員、顧問職：△△社</a:t>
            </a:r>
            <a:endParaRPr lang="en-US" altLang="ja-JP" sz="2000" dirty="0">
              <a:latin typeface="+mj-ea"/>
              <a:ea typeface="+mj-ea"/>
            </a:endParaRPr>
          </a:p>
          <a:p>
            <a:r>
              <a:rPr lang="ja-JP" altLang="en-US" sz="2000" dirty="0">
                <a:latin typeface="+mj-ea"/>
                <a:ea typeface="+mj-ea"/>
              </a:rPr>
              <a:t>２．株式の保有</a:t>
            </a:r>
            <a:endParaRPr lang="en-US" altLang="ja-JP" sz="2000" dirty="0">
              <a:latin typeface="+mj-ea"/>
              <a:ea typeface="+mj-ea"/>
            </a:endParaRPr>
          </a:p>
          <a:p>
            <a:r>
              <a:rPr lang="ja-JP" altLang="en-US" sz="2000" dirty="0">
                <a:latin typeface="+mj-ea"/>
                <a:ea typeface="+mj-ea"/>
              </a:rPr>
              <a:t>３．特許権使用料</a:t>
            </a:r>
            <a:endParaRPr lang="en-US" altLang="ja-JP" sz="2000" dirty="0">
              <a:latin typeface="+mj-ea"/>
              <a:ea typeface="+mj-ea"/>
            </a:endParaRPr>
          </a:p>
          <a:p>
            <a:r>
              <a:rPr lang="ja-JP" altLang="en-US" sz="2000" dirty="0">
                <a:latin typeface="+mj-ea"/>
                <a:ea typeface="+mj-ea"/>
              </a:rPr>
              <a:t>４．講演料</a:t>
            </a:r>
            <a:endParaRPr lang="en-US" altLang="ja-JP" sz="2000" dirty="0">
              <a:latin typeface="+mj-ea"/>
              <a:ea typeface="+mj-ea"/>
            </a:endParaRPr>
          </a:p>
          <a:p>
            <a:r>
              <a:rPr lang="ja-JP" altLang="en-US" sz="2000" dirty="0">
                <a:latin typeface="+mj-ea"/>
                <a:ea typeface="+mj-ea"/>
              </a:rPr>
              <a:t>５．原稿料</a:t>
            </a:r>
            <a:endParaRPr lang="en-US" altLang="ja-JP" sz="2000" dirty="0">
              <a:latin typeface="+mj-ea"/>
              <a:ea typeface="+mj-ea"/>
            </a:endParaRPr>
          </a:p>
          <a:p>
            <a:r>
              <a:rPr lang="ja-JP" altLang="en-US" sz="2000" dirty="0">
                <a:latin typeface="+mj-ea"/>
                <a:ea typeface="+mj-ea"/>
              </a:rPr>
              <a:t>６．研究費：○○製薬</a:t>
            </a:r>
            <a:endParaRPr lang="en-US" altLang="ja-JP" sz="2000" dirty="0">
              <a:latin typeface="+mj-ea"/>
              <a:ea typeface="+mj-ea"/>
            </a:endParaRPr>
          </a:p>
          <a:p>
            <a:r>
              <a:rPr lang="ja-JP" altLang="en-US" sz="2000" dirty="0">
                <a:latin typeface="+mj-ea"/>
                <a:ea typeface="+mj-ea"/>
              </a:rPr>
              <a:t>７．奨学（奨励）寄付金：</a:t>
            </a:r>
            <a:endParaRPr lang="en-US" altLang="ja-JP" sz="2000" dirty="0">
              <a:latin typeface="+mj-ea"/>
              <a:ea typeface="+mj-ea"/>
            </a:endParaRPr>
          </a:p>
          <a:p>
            <a:r>
              <a:rPr lang="ja-JP" altLang="en-US" sz="2000" dirty="0">
                <a:latin typeface="+mj-ea"/>
                <a:ea typeface="+mj-ea"/>
              </a:rPr>
              <a:t>８．寄付講座所属：</a:t>
            </a:r>
            <a:endParaRPr lang="en-US" altLang="ja-JP" sz="2000" dirty="0">
              <a:latin typeface="+mj-ea"/>
              <a:ea typeface="+mj-ea"/>
            </a:endParaRPr>
          </a:p>
          <a:p>
            <a:r>
              <a:rPr lang="ja-JP" altLang="en-US" sz="2000" dirty="0">
                <a:latin typeface="+mj-ea"/>
                <a:ea typeface="+mj-ea"/>
              </a:rPr>
              <a:t>９．贈答品などの報酬</a:t>
            </a:r>
            <a:endParaRPr lang="en-US" altLang="ja-JP" sz="2000" dirty="0">
              <a:latin typeface="+mj-ea"/>
              <a:ea typeface="+mj-ea"/>
            </a:endParaRPr>
          </a:p>
        </p:txBody>
      </p:sp>
    </p:spTree>
    <p:extLst>
      <p:ext uri="{BB962C8B-B14F-4D97-AF65-F5344CB8AC3E}">
        <p14:creationId xmlns:p14="http://schemas.microsoft.com/office/powerpoint/2010/main" val="31218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597048" y="692696"/>
            <a:ext cx="8784976" cy="6017032"/>
          </a:xfrm>
          <a:prstGeom prst="rect">
            <a:avLst/>
          </a:prstGeom>
          <a:noFill/>
        </p:spPr>
        <p:txBody>
          <a:bodyPr wrap="square" rtlCol="0">
            <a:spAutoFit/>
          </a:bodyPr>
          <a:lstStyle/>
          <a:p>
            <a:pPr marL="666750" indent="-400050" algn="just">
              <a:lnSpc>
                <a:spcPts val="2200"/>
              </a:lnSpc>
            </a:pPr>
            <a:r>
              <a:rPr lang="ja-JP" altLang="en-US" sz="1600" kern="100" dirty="0">
                <a:latin typeface="+mn-ea"/>
                <a:cs typeface="Times New Roman"/>
              </a:rPr>
              <a:t>（１）企業等の役員、顧問職（ただし、常勤先を除く）については、単一の企業・団体からの年間の報酬額が年間</a:t>
            </a:r>
            <a:r>
              <a:rPr lang="en-US" altLang="ja-JP" sz="1600" kern="100" dirty="0">
                <a:latin typeface="+mn-ea"/>
                <a:cs typeface="Times New Roman"/>
              </a:rPr>
              <a:t>100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（２）株の保有については、単一の企業についての</a:t>
            </a:r>
            <a:r>
              <a:rPr lang="en-US" altLang="ja-JP" sz="1600" kern="100" dirty="0">
                <a:latin typeface="+mn-ea"/>
                <a:cs typeface="Times New Roman"/>
              </a:rPr>
              <a:t>1</a:t>
            </a:r>
            <a:r>
              <a:rPr lang="ja-JP" altLang="en-US" sz="1600" kern="100" dirty="0">
                <a:latin typeface="+mn-ea"/>
                <a:cs typeface="Times New Roman"/>
              </a:rPr>
              <a:t>年間の株による利益（配当、売却益の総和）が</a:t>
            </a:r>
            <a:r>
              <a:rPr lang="en-US" altLang="ja-JP" sz="1600" kern="100" dirty="0">
                <a:latin typeface="+mn-ea"/>
                <a:cs typeface="Times New Roman"/>
              </a:rPr>
              <a:t>100</a:t>
            </a:r>
            <a:r>
              <a:rPr lang="ja-JP" altLang="en-US" sz="1600" kern="100" dirty="0">
                <a:latin typeface="+mn-ea"/>
                <a:cs typeface="Times New Roman"/>
              </a:rPr>
              <a:t>万円以上の場合、あるいは当該全株式の</a:t>
            </a:r>
            <a:r>
              <a:rPr lang="en-US" altLang="ja-JP" sz="1600" kern="100" dirty="0">
                <a:latin typeface="+mn-ea"/>
                <a:cs typeface="Times New Roman"/>
              </a:rPr>
              <a:t>5</a:t>
            </a:r>
            <a:r>
              <a:rPr lang="ja-JP" altLang="en-US" sz="1600" kern="100" dirty="0">
                <a:latin typeface="+mn-ea"/>
                <a:cs typeface="Times New Roman"/>
              </a:rPr>
              <a:t>％以上を所有する場合は申告する。</a:t>
            </a:r>
          </a:p>
          <a:p>
            <a:pPr marL="666750" indent="-400050" algn="just">
              <a:lnSpc>
                <a:spcPts val="2200"/>
              </a:lnSpc>
            </a:pPr>
            <a:r>
              <a:rPr lang="ja-JP" altLang="en-US" sz="1600" kern="100" dirty="0">
                <a:latin typeface="+mn-ea"/>
                <a:cs typeface="Times New Roman"/>
              </a:rPr>
              <a:t>（３）企業等からの特許権使用料については、</a:t>
            </a:r>
            <a:r>
              <a:rPr lang="en-US" altLang="ja-JP" sz="1600" kern="100" dirty="0">
                <a:latin typeface="+mn-ea"/>
                <a:cs typeface="Times New Roman"/>
              </a:rPr>
              <a:t>1</a:t>
            </a:r>
            <a:r>
              <a:rPr lang="ja-JP" altLang="en-US" sz="1600" kern="100" dirty="0">
                <a:latin typeface="+mn-ea"/>
                <a:cs typeface="Times New Roman"/>
              </a:rPr>
              <a:t>件あたりの特許権使用料が年間</a:t>
            </a:r>
            <a:r>
              <a:rPr lang="en-US" altLang="ja-JP" sz="1600" kern="100" dirty="0">
                <a:latin typeface="+mn-ea"/>
                <a:cs typeface="Times New Roman"/>
              </a:rPr>
              <a:t>100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（４）企業等から、会議の出席（発表、助言など）に対し、研究者を拘束した時間・労力に対して支払われた日当（講演料など）については、単一の企業・団体からの年間の日当（講演料など）が合計年間</a:t>
            </a:r>
            <a:r>
              <a:rPr lang="en-US" altLang="ja-JP" sz="1600" kern="100" dirty="0">
                <a:latin typeface="+mn-ea"/>
                <a:cs typeface="Times New Roman"/>
              </a:rPr>
              <a:t>50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（５）企業等が原稿やパンフレットなどの執筆に対して支払った原稿料については、単一の企業・団体からの年間の原稿料が合計</a:t>
            </a:r>
            <a:r>
              <a:rPr lang="en-US" altLang="ja-JP" sz="1600" kern="100" dirty="0">
                <a:latin typeface="+mn-ea"/>
                <a:cs typeface="Times New Roman"/>
              </a:rPr>
              <a:t>50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（６）企業等が提供する研究費については、単一の研究に対して支払われた総額が年間</a:t>
            </a:r>
            <a:r>
              <a:rPr lang="en-US" altLang="ja-JP" sz="1600" kern="100" dirty="0">
                <a:latin typeface="+mn-ea"/>
                <a:cs typeface="Times New Roman"/>
              </a:rPr>
              <a:t>100</a:t>
            </a:r>
            <a:r>
              <a:rPr lang="ja-JP" altLang="en-US" sz="1600" kern="100" dirty="0">
                <a:latin typeface="+mn-ea"/>
                <a:cs typeface="Times New Roman"/>
              </a:rPr>
              <a:t>万円以上の場合は申告する。また、非営利法人（例、</a:t>
            </a:r>
            <a:r>
              <a:rPr lang="en-US" altLang="ja-JP" sz="1600" kern="100" dirty="0">
                <a:latin typeface="+mn-ea"/>
                <a:cs typeface="Times New Roman"/>
              </a:rPr>
              <a:t>NPO</a:t>
            </a:r>
            <a:r>
              <a:rPr lang="ja-JP" altLang="en-US" sz="1600" kern="100" dirty="0">
                <a:latin typeface="+mn-ea"/>
                <a:cs typeface="Times New Roman"/>
              </a:rPr>
              <a:t>法人）や公益法人（例、社団法人、財団法人）からの受託研究費や研究助成費で、交付金額が年間</a:t>
            </a:r>
            <a:r>
              <a:rPr lang="en-US" altLang="ja-JP" sz="1600" kern="100" dirty="0">
                <a:latin typeface="+mn-ea"/>
                <a:cs typeface="Times New Roman"/>
              </a:rPr>
              <a:t>1000</a:t>
            </a:r>
            <a:r>
              <a:rPr lang="ja-JP" altLang="en-US" sz="1600" kern="100" dirty="0">
                <a:latin typeface="+mn-ea"/>
                <a:cs typeface="Times New Roman"/>
              </a:rPr>
              <a:t>万円以上である場合に、企業等が当該受託研究費や研究助成の専らの出資者である場合には、研究代表者が申告する。</a:t>
            </a:r>
          </a:p>
          <a:p>
            <a:pPr marL="666750" indent="-400050" algn="just">
              <a:lnSpc>
                <a:spcPts val="2200"/>
              </a:lnSpc>
            </a:pPr>
            <a:r>
              <a:rPr lang="ja-JP" altLang="en-US" sz="1600" kern="100" dirty="0">
                <a:latin typeface="+mn-ea"/>
                <a:cs typeface="Times New Roman"/>
              </a:rPr>
              <a:t>（７）奨学寄付金（奨励寄付金）については、単一の企業等から、</a:t>
            </a:r>
            <a:r>
              <a:rPr lang="en-US" altLang="ja-JP" sz="1600" kern="100" dirty="0">
                <a:latin typeface="+mn-ea"/>
                <a:cs typeface="Times New Roman"/>
              </a:rPr>
              <a:t>1</a:t>
            </a:r>
            <a:r>
              <a:rPr lang="ja-JP" altLang="en-US" sz="1600" kern="100" dirty="0">
                <a:latin typeface="+mn-ea"/>
                <a:cs typeface="Times New Roman"/>
              </a:rPr>
              <a:t>名の研究代表者に支払われた総額が年間</a:t>
            </a:r>
            <a:r>
              <a:rPr lang="en-US" altLang="ja-JP" sz="1600" kern="100" dirty="0">
                <a:latin typeface="+mn-ea"/>
                <a:cs typeface="Times New Roman"/>
              </a:rPr>
              <a:t>100</a:t>
            </a:r>
            <a:r>
              <a:rPr lang="ja-JP" altLang="en-US" sz="1600" kern="100" dirty="0">
                <a:latin typeface="+mn-ea"/>
                <a:cs typeface="Times New Roman"/>
              </a:rPr>
              <a:t>万円以上の場合は申告する。</a:t>
            </a:r>
          </a:p>
          <a:p>
            <a:pPr marL="666750" indent="-400050" algn="just">
              <a:lnSpc>
                <a:spcPts val="2200"/>
              </a:lnSpc>
            </a:pPr>
            <a:r>
              <a:rPr lang="ja-JP" altLang="en-US" sz="1600" kern="100" dirty="0">
                <a:latin typeface="+mn-ea"/>
                <a:cs typeface="Times New Roman"/>
              </a:rPr>
              <a:t>（８）企業等からの寄付による大学の寄付講座については、申告者らが所属している場合は申告する。</a:t>
            </a:r>
          </a:p>
          <a:p>
            <a:pPr marL="666750" indent="-400050" algn="just">
              <a:lnSpc>
                <a:spcPts val="2200"/>
              </a:lnSpc>
            </a:pPr>
            <a:r>
              <a:rPr lang="ja-JP" altLang="en-US" sz="1600" kern="100" dirty="0">
                <a:latin typeface="+mn-ea"/>
                <a:cs typeface="Times New Roman"/>
              </a:rPr>
              <a:t>（９）その他の報酬（研究とは直接無関係な旅行、贈答品など）については、年間</a:t>
            </a:r>
            <a:r>
              <a:rPr lang="en-US" altLang="ja-JP" sz="1600" kern="100" dirty="0">
                <a:latin typeface="+mn-ea"/>
                <a:cs typeface="Times New Roman"/>
              </a:rPr>
              <a:t>5</a:t>
            </a:r>
            <a:r>
              <a:rPr lang="ja-JP" altLang="en-US" sz="1600" kern="100" dirty="0">
                <a:latin typeface="+mn-ea"/>
                <a:cs typeface="Times New Roman"/>
              </a:rPr>
              <a:t>万円以上のものを申告する。</a:t>
            </a:r>
          </a:p>
        </p:txBody>
      </p:sp>
      <p:sp>
        <p:nvSpPr>
          <p:cNvPr id="3" name="テキスト ボックス 2"/>
          <p:cNvSpPr txBox="1"/>
          <p:nvPr/>
        </p:nvSpPr>
        <p:spPr>
          <a:xfrm>
            <a:off x="1705060" y="116633"/>
            <a:ext cx="8568952" cy="461665"/>
          </a:xfrm>
          <a:prstGeom prst="rect">
            <a:avLst/>
          </a:prstGeom>
          <a:noFill/>
        </p:spPr>
        <p:txBody>
          <a:bodyPr wrap="square" rtlCol="0">
            <a:spAutoFit/>
          </a:bodyPr>
          <a:lstStyle/>
          <a:p>
            <a:r>
              <a:rPr lang="ja-JP" altLang="en-US" sz="2400" dirty="0">
                <a:solidFill>
                  <a:srgbClr val="FF0000"/>
                </a:solidFill>
                <a:latin typeface="+mj-ea"/>
                <a:ea typeface="+mj-ea"/>
              </a:rPr>
              <a:t>申告および開示すべき</a:t>
            </a:r>
            <a:r>
              <a:rPr lang="en-US" altLang="ja-JP" sz="2400" dirty="0">
                <a:solidFill>
                  <a:srgbClr val="FF0000"/>
                </a:solidFill>
                <a:latin typeface="+mj-ea"/>
                <a:ea typeface="+mj-ea"/>
              </a:rPr>
              <a:t>COI</a:t>
            </a:r>
            <a:r>
              <a:rPr lang="ja-JP" altLang="en-US" sz="2400" dirty="0">
                <a:solidFill>
                  <a:srgbClr val="FF0000"/>
                </a:solidFill>
                <a:latin typeface="+mj-ea"/>
                <a:ea typeface="+mj-ea"/>
              </a:rPr>
              <a:t>の基準</a:t>
            </a:r>
          </a:p>
        </p:txBody>
      </p:sp>
    </p:spTree>
    <p:extLst>
      <p:ext uri="{BB962C8B-B14F-4D97-AF65-F5344CB8AC3E}">
        <p14:creationId xmlns:p14="http://schemas.microsoft.com/office/powerpoint/2010/main" val="20748955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555</Words>
  <Application>Microsoft Office PowerPoint</Application>
  <PresentationFormat>ワイド画面</PresentationFormat>
  <Paragraphs>26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游ゴシック</vt:lpstr>
      <vt:lpstr>游明朝</vt:lpstr>
      <vt:lpstr>Arial</vt:lpstr>
      <vt:lpstr>Calibri</vt:lpstr>
      <vt:lpstr>Times New Roman</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 Takahashi</dc:creator>
  <cp:lastModifiedBy>hib-kurata</cp:lastModifiedBy>
  <cp:revision>26</cp:revision>
  <cp:lastPrinted>2019-12-25T01:45:04Z</cp:lastPrinted>
  <dcterms:created xsi:type="dcterms:W3CDTF">2016-03-01T05:54:32Z</dcterms:created>
  <dcterms:modified xsi:type="dcterms:W3CDTF">2022-01-21T02:29:27Z</dcterms:modified>
</cp:coreProperties>
</file>