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CC"/>
    <a:srgbClr val="3333CC"/>
    <a:srgbClr val="003C75"/>
    <a:srgbClr val="3A78C3"/>
    <a:srgbClr val="B79F88"/>
    <a:srgbClr val="583829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56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749" y="259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DB9-1AF4-454B-A5B5-04F6C13BB3A5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28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DB9-1AF4-454B-A5B5-04F6C13BB3A5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138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DB9-1AF4-454B-A5B5-04F6C13BB3A5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27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DB9-1AF4-454B-A5B5-04F6C13BB3A5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929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DB9-1AF4-454B-A5B5-04F6C13BB3A5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860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DB9-1AF4-454B-A5B5-04F6C13BB3A5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21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DB9-1AF4-454B-A5B5-04F6C13BB3A5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709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DB9-1AF4-454B-A5B5-04F6C13BB3A5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884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DB9-1AF4-454B-A5B5-04F6C13BB3A5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062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DB9-1AF4-454B-A5B5-04F6C13BB3A5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981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ABDB9-1AF4-454B-A5B5-04F6C13BB3A5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168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ABDB9-1AF4-454B-A5B5-04F6C13BB3A5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E5EB4-A540-4DE2-8531-87F9D7286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069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446848"/>
              </p:ext>
            </p:extLst>
          </p:nvPr>
        </p:nvGraphicFramePr>
        <p:xfrm>
          <a:off x="722312" y="343912"/>
          <a:ext cx="9248776" cy="66682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1660">
                  <a:extLst>
                    <a:ext uri="{9D8B030D-6E8A-4147-A177-3AD203B41FA5}">
                      <a16:colId xmlns:a16="http://schemas.microsoft.com/office/drawing/2014/main" val="338501980"/>
                    </a:ext>
                  </a:extLst>
                </a:gridCol>
                <a:gridCol w="1191660">
                  <a:extLst>
                    <a:ext uri="{9D8B030D-6E8A-4147-A177-3AD203B41FA5}">
                      <a16:colId xmlns:a16="http://schemas.microsoft.com/office/drawing/2014/main" val="2142624158"/>
                    </a:ext>
                  </a:extLst>
                </a:gridCol>
                <a:gridCol w="4965909">
                  <a:extLst>
                    <a:ext uri="{9D8B030D-6E8A-4147-A177-3AD203B41FA5}">
                      <a16:colId xmlns:a16="http://schemas.microsoft.com/office/drawing/2014/main" val="124377087"/>
                    </a:ext>
                  </a:extLst>
                </a:gridCol>
                <a:gridCol w="1899547">
                  <a:extLst>
                    <a:ext uri="{9D8B030D-6E8A-4147-A177-3AD203B41FA5}">
                      <a16:colId xmlns:a16="http://schemas.microsoft.com/office/drawing/2014/main" val="2221147557"/>
                    </a:ext>
                  </a:extLst>
                </a:gridCol>
              </a:tblGrid>
              <a:tr h="1017288">
                <a:tc gridSpan="4">
                  <a:txBody>
                    <a:bodyPr/>
                    <a:lstStyle/>
                    <a:p>
                      <a:pPr algn="ctr"/>
                      <a:r>
                        <a:rPr lang="ja-JP" altLang="en-US" sz="3000" b="0" dirty="0">
                          <a:solidFill>
                            <a:schemeClr val="bg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第</a:t>
                      </a:r>
                      <a:r>
                        <a:rPr lang="en-US" altLang="ja-JP" sz="3000" b="0" dirty="0">
                          <a:solidFill>
                            <a:schemeClr val="bg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50</a:t>
                      </a:r>
                      <a:r>
                        <a:rPr lang="ja-JP" altLang="en-US" sz="3000" b="0" dirty="0">
                          <a:solidFill>
                            <a:schemeClr val="bg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回日本マイクロサージャリー学会学術集会</a:t>
                      </a:r>
                      <a:r>
                        <a:rPr kumimoji="1" lang="ja-JP" altLang="en-US" sz="3000" b="0" dirty="0">
                          <a:solidFill>
                            <a:schemeClr val="bg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　</a:t>
                      </a:r>
                    </a:p>
                    <a:p>
                      <a:pPr algn="ctr"/>
                      <a:r>
                        <a:rPr kumimoji="1" lang="en-US" altLang="ja-JP" sz="3000" b="0" dirty="0">
                          <a:solidFill>
                            <a:schemeClr val="bg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【</a:t>
                      </a:r>
                      <a:r>
                        <a:rPr kumimoji="1" lang="ja-JP" altLang="en-US" sz="3000" b="0" dirty="0">
                          <a:solidFill>
                            <a:schemeClr val="bg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送付状</a:t>
                      </a:r>
                      <a:r>
                        <a:rPr kumimoji="1" lang="en-US" altLang="ja-JP" sz="3000" b="0" dirty="0">
                          <a:solidFill>
                            <a:schemeClr val="bg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】</a:t>
                      </a:r>
                      <a:r>
                        <a:rPr kumimoji="1" lang="ja-JP" altLang="en-US" sz="3000" b="0" dirty="0">
                          <a:solidFill>
                            <a:schemeClr val="bg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ポスター・チラシ</a:t>
                      </a:r>
                    </a:p>
                  </a:txBody>
                  <a:tcPr marT="36000" anchor="ctr"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583442"/>
                  </a:ext>
                </a:extLst>
              </a:tr>
              <a:tr h="921587"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1800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貴社名</a:t>
                      </a:r>
                    </a:p>
                    <a:p>
                      <a:pPr algn="ctr"/>
                      <a:r>
                        <a:rPr kumimoji="1" lang="zh-TW" altLang="en-US" sz="1800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貴団体名</a:t>
                      </a:r>
                      <a:endParaRPr kumimoji="1" lang="ja-JP" altLang="en-US" sz="180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T="36000" anchor="ctr"/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T="36000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T="36000" anchor="ctr"/>
                </a:tc>
                <a:tc>
                  <a:txBody>
                    <a:bodyPr/>
                    <a:lstStyle/>
                    <a:p>
                      <a:pPr marL="0" algn="ctr" defTabSz="1007943" rtl="0" eaLnBrk="1" latinLnBrk="0" hangingPunct="1"/>
                      <a:r>
                        <a:rPr kumimoji="1" lang="ja-JP" altLang="en-US" sz="200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　　 </a:t>
                      </a:r>
                      <a:r>
                        <a:rPr kumimoji="1" lang="en-US" altLang="ja-JP" sz="200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/</a:t>
                      </a:r>
                      <a:r>
                        <a:rPr kumimoji="1" lang="ja-JP" altLang="en-US" sz="200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　　　個口</a:t>
                      </a:r>
                    </a:p>
                    <a:p>
                      <a:pPr marL="0" algn="ctr" defTabSz="1007943" rtl="0" eaLnBrk="1" latinLnBrk="0" hangingPunct="1"/>
                      <a:endParaRPr kumimoji="1" lang="ja-JP" altLang="en-US" sz="1600" kern="1200" dirty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  <a:cs typeface="+mn-cs"/>
                      </a:endParaRPr>
                    </a:p>
                  </a:txBody>
                  <a:tcPr marT="144000" marB="0" anchor="ctr"/>
                </a:tc>
                <a:extLst>
                  <a:ext uri="{0D108BD9-81ED-4DB2-BD59-A6C34878D82A}">
                    <a16:rowId xmlns:a16="http://schemas.microsoft.com/office/drawing/2014/main" val="2174009732"/>
                  </a:ext>
                </a:extLst>
              </a:tr>
              <a:tr h="54000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latin typeface="+mn-ea"/>
                          <a:ea typeface="+mn-ea"/>
                        </a:rPr>
                        <a:t>ご担当者</a:t>
                      </a:r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ご所属</a:t>
                      </a:r>
                    </a:p>
                  </a:txBody>
                  <a:tcPr marL="91435" marR="91435" marT="45707" marB="45707"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660619"/>
                  </a:ext>
                </a:extLst>
              </a:tr>
              <a:tr h="540000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氏名</a:t>
                      </a:r>
                    </a:p>
                  </a:txBody>
                  <a:tcPr marL="91435" marR="91435" marT="45707" marB="45707"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009661"/>
                  </a:ext>
                </a:extLst>
              </a:tr>
              <a:tr h="540000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+mn-ea"/>
                          <a:ea typeface="+mn-ea"/>
                        </a:rPr>
                        <a:t>TEL</a:t>
                      </a: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91435" marR="91435" marT="45707" marB="45707"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833347"/>
                  </a:ext>
                </a:extLst>
              </a:tr>
              <a:tr h="11654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内容物</a:t>
                      </a:r>
                    </a:p>
                  </a:txBody>
                  <a:tcPr marT="36000" anchor="ctr"/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T="36000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T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732148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送付先</a:t>
                      </a:r>
                    </a:p>
                  </a:txBody>
                  <a:tcPr marT="36000" anchor="ctr"/>
                </a:tc>
                <a:tc gridSpan="3">
                  <a:txBody>
                    <a:bodyPr/>
                    <a:lstStyle/>
                    <a:p>
                      <a:pPr marL="0" algn="l" defTabSz="1007943" rtl="0" eaLnBrk="1" latinLnBrk="0" hangingPunct="1">
                        <a:lnSpc>
                          <a:spcPct val="110000"/>
                        </a:lnSpc>
                      </a:pPr>
                      <a:r>
                        <a:rPr kumimoji="1" lang="zh-CN" altLang="en-US" sz="18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〒</a:t>
                      </a:r>
                      <a:r>
                        <a:rPr kumimoji="1" lang="en-US" altLang="zh-CN" sz="18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456-0036</a:t>
                      </a:r>
                      <a:r>
                        <a:rPr kumimoji="1" lang="zh-CN" altLang="en-US" sz="18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　名古屋市熱田区熱田西町</a:t>
                      </a:r>
                      <a:r>
                        <a:rPr kumimoji="1" lang="en-US" altLang="zh-CN" sz="18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1</a:t>
                      </a:r>
                      <a:r>
                        <a:rPr kumimoji="1" lang="zh-CN" altLang="en-US" sz="18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番</a:t>
                      </a:r>
                      <a:r>
                        <a:rPr kumimoji="1" lang="en-US" altLang="zh-CN" sz="18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1</a:t>
                      </a:r>
                      <a:r>
                        <a:rPr kumimoji="1" lang="zh-CN" altLang="en-US" sz="18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号 </a:t>
                      </a:r>
                      <a:r>
                        <a:rPr kumimoji="1" lang="en-US" altLang="ja-JP" sz="18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2</a:t>
                      </a:r>
                      <a:r>
                        <a:rPr kumimoji="1" lang="ja-JP" altLang="en-US" sz="18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号館</a:t>
                      </a:r>
                      <a:r>
                        <a:rPr kumimoji="1" lang="en-US" altLang="ja-JP" sz="18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2</a:t>
                      </a:r>
                      <a:r>
                        <a:rPr kumimoji="1" lang="en-US" altLang="zh-CN" sz="18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F</a:t>
                      </a:r>
                      <a:r>
                        <a:rPr kumimoji="1" lang="zh-CN" altLang="en-US" sz="18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 </a:t>
                      </a:r>
                      <a:r>
                        <a:rPr kumimoji="1" lang="ja-JP" altLang="en-US" sz="18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会議室</a:t>
                      </a:r>
                      <a:r>
                        <a:rPr kumimoji="1" lang="en-US" altLang="ja-JP" sz="18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221</a:t>
                      </a:r>
                      <a:r>
                        <a:rPr kumimoji="1" lang="ja-JP" altLang="en-US" sz="18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北</a:t>
                      </a:r>
                      <a:endParaRPr kumimoji="1" lang="en-US" altLang="zh-CN" sz="1800" b="0" kern="1200" dirty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  <a:cs typeface="+mn-cs"/>
                      </a:endParaRPr>
                    </a:p>
                    <a:p>
                      <a:pPr marL="0" algn="l" defTabSz="1007943" rtl="0" eaLnBrk="1" latinLnBrk="0" hangingPunct="1">
                        <a:lnSpc>
                          <a:spcPct val="110000"/>
                        </a:lnSpc>
                      </a:pPr>
                      <a:r>
                        <a:rPr kumimoji="1" lang="ja-JP" altLang="en-US" sz="18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第</a:t>
                      </a:r>
                      <a:r>
                        <a:rPr kumimoji="1" lang="en-US" altLang="ja-JP" sz="18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50</a:t>
                      </a:r>
                      <a:r>
                        <a:rPr kumimoji="1" lang="ja-JP" altLang="en-US" sz="18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回日本マイクロサージャリー学会学術集会</a:t>
                      </a:r>
                      <a:r>
                        <a:rPr kumimoji="1" lang="zh-CN" altLang="en-US" sz="18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　運営本部</a:t>
                      </a:r>
                    </a:p>
                    <a:p>
                      <a:pPr marL="0" algn="l" defTabSz="1007943" rtl="0" eaLnBrk="1" latinLnBrk="0" hangingPunct="1">
                        <a:lnSpc>
                          <a:spcPct val="110000"/>
                        </a:lnSpc>
                      </a:pPr>
                      <a:r>
                        <a:rPr kumimoji="1" lang="en-US" altLang="zh-CN" sz="18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TEL:052-683-7711</a:t>
                      </a:r>
                      <a:endParaRPr kumimoji="1" lang="en-US" altLang="ja-JP" sz="1800" b="0" kern="1200" dirty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  <a:cs typeface="+mn-cs"/>
                      </a:endParaRPr>
                    </a:p>
                    <a:p>
                      <a:pPr marL="0" algn="l" defTabSz="1007943" rtl="0" eaLnBrk="1" latinLnBrk="0" hangingPunct="1">
                        <a:lnSpc>
                          <a:spcPct val="110000"/>
                        </a:lnSpc>
                        <a:spcBef>
                          <a:spcPts val="600"/>
                        </a:spcBef>
                      </a:pPr>
                      <a:r>
                        <a:rPr kumimoji="1" lang="en-US" altLang="ja-JP" sz="16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6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備考欄に 「</a:t>
                      </a:r>
                      <a:r>
                        <a:rPr lang="ja-JP" altLang="en-US" sz="1600" b="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第</a:t>
                      </a:r>
                      <a:r>
                        <a:rPr lang="en-US" altLang="ja-JP" sz="1600" b="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50</a:t>
                      </a:r>
                      <a:r>
                        <a:rPr lang="ja-JP" altLang="en-US" sz="1600" b="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回日本マイクロサージャリー学会学術集会 </a:t>
                      </a:r>
                      <a:r>
                        <a:rPr kumimoji="1" lang="ja-JP" altLang="en-US" sz="1600" b="0" kern="1200" dirty="0">
                          <a:solidFill>
                            <a:schemeClr val="tx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  <a:cs typeface="+mn-cs"/>
                        </a:rPr>
                        <a:t>運営本部」 とご記入ください。</a:t>
                      </a:r>
                    </a:p>
                  </a:txBody>
                  <a:tcPr marT="36000" anchor="ctr"/>
                </a:tc>
                <a:tc hMerge="1">
                  <a:txBody>
                    <a:bodyPr/>
                    <a:lstStyle/>
                    <a:p>
                      <a:pPr marL="0" algn="l" defTabSz="1007943" rtl="0" eaLnBrk="1" latinLnBrk="0" hangingPunct="1">
                        <a:lnSpc>
                          <a:spcPct val="110000"/>
                        </a:lnSpc>
                      </a:pPr>
                      <a:endParaRPr kumimoji="1" lang="ja-JP" altLang="en-US" sz="1800" kern="1200" dirty="0">
                        <a:solidFill>
                          <a:schemeClr val="tx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  <a:cs typeface="+mn-cs"/>
                      </a:endParaRPr>
                    </a:p>
                  </a:txBody>
                  <a:tcPr marT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34060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必着日</a:t>
                      </a:r>
                    </a:p>
                  </a:txBody>
                  <a:tcPr marT="3600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zh-CN" sz="1800" dirty="0">
                          <a:solidFill>
                            <a:srgbClr val="C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2023</a:t>
                      </a:r>
                      <a:r>
                        <a:rPr kumimoji="1" lang="zh-CN" altLang="en-US" sz="1800" dirty="0">
                          <a:solidFill>
                            <a:srgbClr val="C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年</a:t>
                      </a:r>
                      <a:r>
                        <a:rPr kumimoji="1" lang="en-US" altLang="ja-JP" sz="1800" dirty="0">
                          <a:solidFill>
                            <a:srgbClr val="C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12</a:t>
                      </a:r>
                      <a:r>
                        <a:rPr kumimoji="1" lang="ja-JP" altLang="en-US" sz="1800" dirty="0">
                          <a:solidFill>
                            <a:srgbClr val="C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月</a:t>
                      </a:r>
                      <a:r>
                        <a:rPr kumimoji="1" lang="en-US" altLang="ja-JP" sz="1800" dirty="0">
                          <a:solidFill>
                            <a:srgbClr val="C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6</a:t>
                      </a:r>
                      <a:r>
                        <a:rPr kumimoji="1" lang="ja-JP" altLang="en-US" sz="1800" dirty="0">
                          <a:solidFill>
                            <a:srgbClr val="C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日（水） </a:t>
                      </a:r>
                      <a:r>
                        <a:rPr kumimoji="1" lang="zh-CN" altLang="en-US" sz="1800" dirty="0">
                          <a:solidFill>
                            <a:srgbClr val="C0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午前必着</a:t>
                      </a:r>
                      <a:endParaRPr kumimoji="1" lang="ja-JP" altLang="en-US" sz="1800" dirty="0">
                        <a:solidFill>
                          <a:srgbClr val="C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T="36000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solidFill>
                          <a:srgbClr val="C0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T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510304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722312" y="7019329"/>
            <a:ext cx="43775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※</a:t>
            </a:r>
            <a:r>
              <a:rPr kumimoji="1"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コピーして全ての荷物側面に貼付してください。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810899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98</Words>
  <Application>Microsoft Office PowerPoint</Application>
  <PresentationFormat>ユーザー設定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HGP創英角ｺﾞｼｯｸUB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Hanae Kito</dc:creator>
  <cp:lastModifiedBy>Hanae Kito</cp:lastModifiedBy>
  <cp:revision>13</cp:revision>
  <dcterms:created xsi:type="dcterms:W3CDTF">2022-11-02T00:06:11Z</dcterms:created>
  <dcterms:modified xsi:type="dcterms:W3CDTF">2023-10-31T03:40:59Z</dcterms:modified>
</cp:coreProperties>
</file>