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2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3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24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47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46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8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1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10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4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277C-C489-47F8-8A61-9CCB0D39DA81}" type="datetimeFigureOut">
              <a:rPr kumimoji="1" lang="ja-JP" altLang="en-US" smtClean="0"/>
              <a:t>2017/7/19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0B65-0B30-4137-B217-FBD7B7E2BE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18" y="476672"/>
            <a:ext cx="8266834" cy="540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正方形/長方形 3"/>
          <p:cNvSpPr/>
          <p:nvPr/>
        </p:nvSpPr>
        <p:spPr>
          <a:xfrm>
            <a:off x="261392" y="6011996"/>
            <a:ext cx="8343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(</a:t>
            </a:r>
            <a:r>
              <a:rPr lang="ja-JP" altLang="ja-JP" dirty="0"/>
              <a:t>様式１－</a:t>
            </a:r>
            <a:r>
              <a:rPr lang="en-US" altLang="ja-JP" dirty="0"/>
              <a:t>a)</a:t>
            </a:r>
            <a:r>
              <a:rPr lang="ja-JP" altLang="ja-JP" dirty="0"/>
              <a:t>学術講演時に申告すべき</a:t>
            </a:r>
            <a:r>
              <a:rPr lang="en-US" altLang="ja-JP" dirty="0"/>
              <a:t>COI</a:t>
            </a:r>
            <a:r>
              <a:rPr lang="ja-JP" altLang="ja-JP" dirty="0"/>
              <a:t>状態</a:t>
            </a:r>
            <a:r>
              <a:rPr lang="en-US" altLang="ja-JP" dirty="0"/>
              <a:t>(</a:t>
            </a:r>
            <a:r>
              <a:rPr lang="ja-JP" altLang="ja-JP" dirty="0"/>
              <a:t>過去</a:t>
            </a:r>
            <a:r>
              <a:rPr lang="en-US" altLang="ja-JP" dirty="0"/>
              <a:t>3</a:t>
            </a:r>
            <a:r>
              <a:rPr lang="ja-JP" altLang="ja-JP" dirty="0"/>
              <a:t>年間</a:t>
            </a:r>
            <a:r>
              <a:rPr lang="en-US" altLang="ja-JP" dirty="0"/>
              <a:t>)</a:t>
            </a:r>
            <a:r>
              <a:rPr lang="ja-JP" altLang="ja-JP" dirty="0"/>
              <a:t>がない開示例</a:t>
            </a:r>
          </a:p>
        </p:txBody>
      </p:sp>
    </p:spTree>
    <p:extLst>
      <p:ext uri="{BB962C8B-B14F-4D97-AF65-F5344CB8AC3E}">
        <p14:creationId xmlns:p14="http://schemas.microsoft.com/office/powerpoint/2010/main" val="73738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526196"/>
              </p:ext>
            </p:extLst>
          </p:nvPr>
        </p:nvGraphicFramePr>
        <p:xfrm>
          <a:off x="539553" y="692696"/>
          <a:ext cx="7920879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</a:t>
                      </a:r>
                      <a:r>
                        <a:rPr lang="ja-JP" sz="1600" kern="100" dirty="0">
                          <a:effectLst/>
                        </a:rPr>
                        <a:t>機関・教室</a:t>
                      </a:r>
                      <a:r>
                        <a:rPr lang="en-US" sz="1600" kern="100" dirty="0">
                          <a:effectLst/>
                        </a:rPr>
                        <a:t>/</a:t>
                      </a:r>
                      <a:r>
                        <a:rPr lang="ja-JP" sz="1600" kern="100" dirty="0">
                          <a:effectLst/>
                        </a:rPr>
                        <a:t>診療科</a:t>
                      </a:r>
                      <a:r>
                        <a:rPr lang="en-US" sz="1600" kern="100" dirty="0">
                          <a:effectLst/>
                        </a:rPr>
                        <a:t>)</a:t>
                      </a:r>
                      <a:r>
                        <a:rPr lang="ja-JP" sz="1600" kern="100" dirty="0">
                          <a:effectLst/>
                        </a:rPr>
                        <a:t>： 金額 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該当の状況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該当のある場合，企業名等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役員・顧問職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100</a:t>
                      </a:r>
                      <a:r>
                        <a:rPr lang="ja-JP" sz="1600" kern="100">
                          <a:effectLst/>
                        </a:rPr>
                        <a:t>万円以上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株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全株式の</a:t>
                      </a:r>
                      <a:r>
                        <a:rPr lang="en-US" sz="1600" kern="100">
                          <a:effectLst/>
                        </a:rPr>
                        <a:t>5</a:t>
                      </a:r>
                      <a:r>
                        <a:rPr lang="ja-JP" sz="1600" kern="100">
                          <a:effectLst/>
                        </a:rPr>
                        <a:t>％以上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特許使用料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100</a:t>
                      </a:r>
                      <a:r>
                        <a:rPr lang="ja-JP" sz="1600" kern="100">
                          <a:effectLst/>
                        </a:rPr>
                        <a:t>万円以上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講演料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r>
                        <a:rPr lang="ja-JP" sz="1600" kern="100">
                          <a:solidFill>
                            <a:srgbClr val="FF0000"/>
                          </a:solidFill>
                          <a:effectLst/>
                        </a:rPr>
                        <a:t>万円以上 </a:t>
                      </a:r>
                      <a:endParaRPr lang="ja-JP" sz="1600" kern="100">
                        <a:solidFill>
                          <a:srgbClr val="FF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原稿料など 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r>
                        <a:rPr lang="ja-JP" sz="1600" kern="100" dirty="0">
                          <a:solidFill>
                            <a:srgbClr val="FF0000"/>
                          </a:solidFill>
                          <a:effectLst/>
                        </a:rPr>
                        <a:t>万円以上 </a:t>
                      </a: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研究費＊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100</a:t>
                      </a:r>
                      <a:r>
                        <a:rPr lang="ja-JP" sz="1600" kern="100">
                          <a:effectLst/>
                        </a:rPr>
                        <a:t>万円以上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有・無 </a:t>
                      </a:r>
                      <a:endParaRPr lang="ja-JP" sz="1600" kern="10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その他報酬 </a:t>
                      </a:r>
                      <a:r>
                        <a:rPr lang="ja-JP" altLang="en-US" sz="1600" kern="100" dirty="0">
                          <a:effectLst/>
                        </a:rPr>
                        <a:t>（贈答品など）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</a:t>
                      </a:r>
                      <a:r>
                        <a:rPr lang="ja-JP" sz="1600" kern="100" dirty="0">
                          <a:effectLst/>
                        </a:rPr>
                        <a:t>万円以上 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有・無 </a:t>
                      </a:r>
                      <a:endParaRPr lang="ja-JP" sz="1600" kern="100" dirty="0">
                        <a:solidFill>
                          <a:srgbClr val="000000"/>
                        </a:solidFill>
                        <a:effectLst/>
                        <a:latin typeface="ＭＳ ゴシック"/>
                        <a:cs typeface="ＭＳ ゴシック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59745" y="429309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/>
              <a:t>（様式</a:t>
            </a:r>
            <a:r>
              <a:rPr lang="en-US" altLang="ja-JP" dirty="0"/>
              <a:t>1</a:t>
            </a:r>
            <a:r>
              <a:rPr lang="ja-JP" altLang="ja-JP" dirty="0"/>
              <a:t>） </a:t>
            </a:r>
          </a:p>
          <a:p>
            <a:r>
              <a:rPr lang="ja-JP" altLang="ja-JP" dirty="0"/>
              <a:t>筆頭演者</a:t>
            </a:r>
            <a:r>
              <a:rPr lang="en-US" altLang="ja-JP" dirty="0"/>
              <a:t>(</a:t>
            </a:r>
            <a:r>
              <a:rPr lang="ja-JP" altLang="ja-JP" dirty="0"/>
              <a:t>著者</a:t>
            </a:r>
            <a:r>
              <a:rPr lang="en-US" altLang="ja-JP" dirty="0"/>
              <a:t>)</a:t>
            </a:r>
            <a:r>
              <a:rPr lang="ja-JP" altLang="ja-JP" dirty="0" err="1"/>
              <a:t>の利</a:t>
            </a:r>
            <a:r>
              <a:rPr lang="ja-JP" altLang="ja-JP" dirty="0"/>
              <a:t>益相反自己申告書 </a:t>
            </a:r>
          </a:p>
          <a:p>
            <a:r>
              <a:rPr lang="ja-JP" altLang="ja-JP" dirty="0"/>
              <a:t>筆頭演者</a:t>
            </a:r>
            <a:r>
              <a:rPr lang="en-US" altLang="ja-JP" dirty="0"/>
              <a:t>(</a:t>
            </a:r>
            <a:r>
              <a:rPr lang="ja-JP" altLang="ja-JP" dirty="0"/>
              <a:t>著者</a:t>
            </a:r>
            <a:r>
              <a:rPr lang="en-US" altLang="ja-JP" dirty="0"/>
              <a:t>)</a:t>
            </a:r>
            <a:r>
              <a:rPr lang="ja-JP" altLang="ja-JP" dirty="0"/>
              <a:t>氏名： </a:t>
            </a:r>
          </a:p>
          <a:p>
            <a:r>
              <a:rPr lang="ja-JP" altLang="ja-JP" dirty="0"/>
              <a:t>所属 </a:t>
            </a:r>
          </a:p>
        </p:txBody>
      </p:sp>
    </p:spTree>
    <p:extLst>
      <p:ext uri="{BB962C8B-B14F-4D97-AF65-F5344CB8AC3E}">
        <p14:creationId xmlns:p14="http://schemas.microsoft.com/office/powerpoint/2010/main" val="272862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6944" cy="53285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正方形/長方形 4"/>
          <p:cNvSpPr/>
          <p:nvPr/>
        </p:nvSpPr>
        <p:spPr>
          <a:xfrm>
            <a:off x="899592" y="598993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(</a:t>
            </a:r>
            <a:r>
              <a:rPr lang="ja-JP" altLang="ja-JP" dirty="0"/>
              <a:t>様式１－</a:t>
            </a:r>
            <a:r>
              <a:rPr lang="en-US" altLang="ja-JP" dirty="0"/>
              <a:t>b)</a:t>
            </a:r>
            <a:r>
              <a:rPr lang="ja-JP" altLang="ja-JP" dirty="0"/>
              <a:t>学術講演時に申告すべき</a:t>
            </a:r>
            <a:r>
              <a:rPr lang="en-US" altLang="ja-JP" dirty="0"/>
              <a:t>COI</a:t>
            </a:r>
            <a:r>
              <a:rPr lang="ja-JP" altLang="ja-JP" dirty="0"/>
              <a:t>状態</a:t>
            </a:r>
            <a:r>
              <a:rPr lang="en-US" altLang="ja-JP" dirty="0"/>
              <a:t>(</a:t>
            </a:r>
            <a:r>
              <a:rPr lang="ja-JP" altLang="ja-JP" dirty="0"/>
              <a:t>過去</a:t>
            </a:r>
            <a:r>
              <a:rPr lang="en-US" altLang="ja-JP" dirty="0"/>
              <a:t>3</a:t>
            </a:r>
            <a:r>
              <a:rPr lang="ja-JP" altLang="ja-JP" dirty="0"/>
              <a:t>年間</a:t>
            </a:r>
            <a:r>
              <a:rPr lang="en-US" altLang="ja-JP" dirty="0"/>
              <a:t>)</a:t>
            </a:r>
            <a:r>
              <a:rPr lang="ja-JP" altLang="ja-JP" dirty="0"/>
              <a:t>がある開示例</a:t>
            </a:r>
          </a:p>
        </p:txBody>
      </p:sp>
    </p:spTree>
    <p:extLst>
      <p:ext uri="{BB962C8B-B14F-4D97-AF65-F5344CB8AC3E}">
        <p14:creationId xmlns:p14="http://schemas.microsoft.com/office/powerpoint/2010/main" val="325459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149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Hideki Ishida</dc:creator>
  <cp:lastModifiedBy>kuniji</cp:lastModifiedBy>
  <cp:revision>2</cp:revision>
  <dcterms:created xsi:type="dcterms:W3CDTF">2017-07-03T11:07:13Z</dcterms:created>
  <dcterms:modified xsi:type="dcterms:W3CDTF">2017-07-19T00:43:05Z</dcterms:modified>
</cp:coreProperties>
</file>