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12192000" cy="6858000"/>
  <p:notesSz cx="6797675" cy="9926638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3" d="100"/>
          <a:sy n="73" d="100"/>
        </p:scale>
        <p:origin x="-108" y="-7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xmlns="" id="{05FCA2A8-E59C-411A-B4ED-FCEF022077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7AAA2FCA-8874-4F68-B05E-145FB4CA8F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03F18168-DAE0-4952-B0D3-B85F976DC3D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D82065A4-4B1F-4950-BDAA-743E1B9A3D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B8289A-131A-41FD-8900-A71A134C6933}" type="slidenum">
              <a:rPr lang="ja-JP" altLang="en-US"/>
              <a:pPr/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xmlns="" id="{2CB5EC91-A03A-420A-9CB6-44F0EA8F5B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xmlns="" id="{9D4DB2C8-B081-4D5D-916A-AF588CB3A2F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xmlns="" id="{73D64C9C-39E6-461B-95F5-DC81492FAE8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xmlns="" id="{4BBFC099-3E44-436A-BD84-044A0214D7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xmlns="" id="{2FDD7638-BE08-441A-BCC9-F095050B67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xmlns="" id="{9DBE66A2-9353-41EA-A9E6-F900E0A4A4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791298-1AA0-4465-9DD7-3E8DBFFA3AFD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xmlns="" id="{D0BACC70-E746-455B-BAF3-3509D6576EF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 2">
            <a:extLst>
              <a:ext uri="{FF2B5EF4-FFF2-40B4-BE49-F238E27FC236}">
                <a16:creationId xmlns:a16="http://schemas.microsoft.com/office/drawing/2014/main" xmlns="" id="{574BA06C-16C8-40FE-8B42-2A01C126D9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7172" name="日付プレースホルダー 1">
            <a:extLst>
              <a:ext uri="{FF2B5EF4-FFF2-40B4-BE49-F238E27FC236}">
                <a16:creationId xmlns:a16="http://schemas.microsoft.com/office/drawing/2014/main" xmlns="" id="{A179289D-1BBA-4932-BFDC-DC3E3A8ED19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 1">
            <a:extLst>
              <a:ext uri="{FF2B5EF4-FFF2-40B4-BE49-F238E27FC236}">
                <a16:creationId xmlns:a16="http://schemas.microsoft.com/office/drawing/2014/main" xmlns="" id="{EC981684-3EE3-4AE9-9B46-51A5F974AD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8113" y="768350"/>
            <a:ext cx="6823075" cy="3838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 2">
            <a:extLst>
              <a:ext uri="{FF2B5EF4-FFF2-40B4-BE49-F238E27FC236}">
                <a16:creationId xmlns:a16="http://schemas.microsoft.com/office/drawing/2014/main" xmlns="" id="{02634A6E-9A2F-4C05-95E2-9060C9CFA0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220" name="日付プレースホルダー 1">
            <a:extLst>
              <a:ext uri="{FF2B5EF4-FFF2-40B4-BE49-F238E27FC236}">
                <a16:creationId xmlns:a16="http://schemas.microsoft.com/office/drawing/2014/main" xmlns="" id="{9221F017-9EBF-44D2-9D1D-D39861CCB3E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9953" indent="-29613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4543" indent="-23690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8360" indent="-23690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32178" indent="-236908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605994" indent="-236908" defTabSz="47381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79811" indent="-236908" defTabSz="47381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53629" indent="-236908" defTabSz="47381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4027446" indent="-236908" defTabSz="47381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7551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xmlns="" id="{46641B4E-1D72-47CB-9455-615ECFBCFD4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xmlns="" id="{ECD71A57-E333-49AF-B250-26F6D1AC64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xmlns="" id="{104D33D3-6DCB-46FB-A354-5BC10FBFC3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304EBA7-3C75-46C4-AEB5-FD9AF85DF933}" type="datetime1">
              <a:rPr lang="ja-JP" altLang="en-US"/>
              <a:pPr>
                <a:defRPr/>
              </a:pPr>
              <a:t>2024/4/18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xmlns="" id="{E2AC2386-6D4B-4896-A237-586E9AE85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xmlns="" id="{77A2FA71-0587-4BB6-B385-FDFE81745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3B16B84-6207-4CCC-9B1B-D9B366F61E8D}" type="slidenum">
              <a:rPr lang="ja-JP" altLang="en-US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サブタイトル 2">
            <a:extLst>
              <a:ext uri="{FF2B5EF4-FFF2-40B4-BE49-F238E27FC236}">
                <a16:creationId xmlns:a16="http://schemas.microsoft.com/office/drawing/2014/main" xmlns="" id="{5C8F6471-34CC-4390-9E08-11171CE06C3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237673" y="3886200"/>
            <a:ext cx="9651999" cy="17526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ja-JP" altLang="en-US" sz="2000" dirty="0"/>
              <a:t>演題発表に関連し、開示すべき</a:t>
            </a:r>
            <a:r>
              <a:rPr lang="en-US" altLang="ja-JP" sz="2000" dirty="0"/>
              <a:t>COI </a:t>
            </a:r>
            <a:r>
              <a:rPr lang="ja-JP" altLang="en-US" sz="2000" dirty="0"/>
              <a:t>関係にある企業などはありません。 </a:t>
            </a:r>
          </a:p>
        </p:txBody>
      </p:sp>
      <p:sp>
        <p:nvSpPr>
          <p:cNvPr id="6149" name="テキスト ボックス 1">
            <a:extLst>
              <a:ext uri="{FF2B5EF4-FFF2-40B4-BE49-F238E27FC236}">
                <a16:creationId xmlns:a16="http://schemas.microsoft.com/office/drawing/2014/main" xmlns="" id="{462374A5-3B6A-48DA-8E1A-1999ABBCA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0675" y="2368550"/>
            <a:ext cx="683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</a:rPr>
              <a:t>筆頭発表者氏名：　</a:t>
            </a:r>
            <a:r>
              <a:rPr lang="en-US" altLang="ja-JP" sz="1800" dirty="0">
                <a:latin typeface="Arial" panose="020B0604020202020204" pitchFamily="34" charset="0"/>
              </a:rPr>
              <a:t>○○</a:t>
            </a:r>
            <a:r>
              <a:rPr lang="ja-JP" altLang="en-US" sz="1800" dirty="0">
                <a:latin typeface="Arial" panose="020B0604020202020204" pitchFamily="34" charset="0"/>
              </a:rPr>
              <a:t>　</a:t>
            </a:r>
            <a:r>
              <a:rPr lang="en-US" altLang="ja-JP" sz="1800" dirty="0">
                <a:latin typeface="Arial" panose="020B0604020202020204" pitchFamily="34" charset="0"/>
              </a:rPr>
              <a:t>○○</a:t>
            </a:r>
            <a:endParaRPr lang="ja-JP" altLang="en-US" sz="1800" dirty="0">
              <a:latin typeface="Arial" panose="020B0604020202020204" pitchFamily="34" charset="0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xmlns="" id="{7A316EC2-E94A-4586-8DF7-E9741BC286DF}"/>
              </a:ext>
            </a:extLst>
          </p:cNvPr>
          <p:cNvSpPr txBox="1">
            <a:spLocks/>
          </p:cNvSpPr>
          <p:nvPr/>
        </p:nvSpPr>
        <p:spPr bwMode="auto">
          <a:xfrm>
            <a:off x="2209800" y="550863"/>
            <a:ext cx="777240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ja-JP" altLang="en-US" sz="2000" b="1" dirty="0">
                <a:latin typeface="ＭＳ Ｐゴシック" panose="020B0600070205080204" pitchFamily="50" charset="-128"/>
              </a:rPr>
              <a:t>第６７回関西胸部外科学会学術集会</a:t>
            </a:r>
            <a:r>
              <a:rPr lang="ja-JP" altLang="en-US" sz="2400" dirty="0">
                <a:latin typeface="ＭＳ Ｐゴシック" panose="020B0600070205080204" pitchFamily="50" charset="-128"/>
              </a:rPr>
              <a:t/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ja-JP" altLang="en-US" sz="3200" dirty="0"/>
              <a:t>利益相反状態の開示</a:t>
            </a:r>
            <a:r>
              <a:rPr lang="ja-JP" altLang="en-US" sz="2400" dirty="0"/>
              <a:t/>
            </a:r>
            <a:br>
              <a:rPr lang="ja-JP" altLang="en-US" sz="2400" dirty="0"/>
            </a:br>
            <a:r>
              <a:rPr lang="en-US" altLang="ja-JP" sz="2400" dirty="0"/>
              <a:t> </a:t>
            </a:r>
            <a:r>
              <a:rPr lang="ja-JP" altLang="en-US" sz="2400" dirty="0"/>
              <a:t/>
            </a:r>
            <a:br>
              <a:rPr lang="ja-JP" altLang="en-US" sz="2400" dirty="0"/>
            </a:br>
            <a:endParaRPr lang="ja-JP" altLang="en-US" sz="24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E3243E3A-F183-45D6-8294-3F643AD71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673" y="712788"/>
            <a:ext cx="9651999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>
            <a:extLst>
              <a:ext uri="{FF2B5EF4-FFF2-40B4-BE49-F238E27FC236}">
                <a16:creationId xmlns:a16="http://schemas.microsoft.com/office/drawing/2014/main" xmlns="" id="{348C280B-AB75-45EE-A70D-7E2FFA86556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209800" y="630238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b="1" dirty="0">
                <a:latin typeface="ＭＳ Ｐゴシック" panose="020B0600070205080204" pitchFamily="50" charset="-128"/>
              </a:rPr>
              <a:t>第６７回関西胸部外科学会学術集会</a:t>
            </a:r>
            <a:r>
              <a:rPr lang="ja-JP" altLang="en-US" sz="2400" dirty="0">
                <a:latin typeface="ＭＳ Ｐゴシック" panose="020B0600070205080204" pitchFamily="50" charset="-128"/>
              </a:rPr>
              <a:t/>
            </a:r>
            <a:br>
              <a:rPr lang="ja-JP" altLang="en-US" sz="2400" dirty="0">
                <a:latin typeface="ＭＳ Ｐゴシック" panose="020B0600070205080204" pitchFamily="50" charset="-128"/>
              </a:rPr>
            </a:br>
            <a:r>
              <a:rPr lang="ja-JP" altLang="en-US" sz="3200" dirty="0"/>
              <a:t>利益相反状態の開示</a:t>
            </a:r>
            <a:r>
              <a:rPr lang="ja-JP" altLang="en-US" sz="2400" dirty="0"/>
              <a:t/>
            </a:r>
            <a:br>
              <a:rPr lang="ja-JP" altLang="en-US" sz="2400" dirty="0"/>
            </a:br>
            <a:r>
              <a:rPr lang="en-US" altLang="ja-JP" sz="2400" dirty="0"/>
              <a:t> </a:t>
            </a:r>
            <a:r>
              <a:rPr lang="ja-JP" altLang="en-US" sz="2400" dirty="0"/>
              <a:t/>
            </a:r>
            <a:br>
              <a:rPr lang="ja-JP" altLang="en-US" sz="2400" dirty="0"/>
            </a:br>
            <a:endParaRPr lang="ja-JP" altLang="en-US" sz="24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B1EB8D18-B067-4713-B484-FE063CD66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673" y="712788"/>
            <a:ext cx="9651999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196" name="テキスト ボックス 1">
            <a:extLst>
              <a:ext uri="{FF2B5EF4-FFF2-40B4-BE49-F238E27FC236}">
                <a16:creationId xmlns:a16="http://schemas.microsoft.com/office/drawing/2014/main" xmlns="" id="{3341FA67-1E41-42E3-A146-5C9C69289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0675" y="2368550"/>
            <a:ext cx="683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panose="020B0604020202020204" pitchFamily="34" charset="0"/>
              </a:rPr>
              <a:t>筆頭</a:t>
            </a:r>
            <a:r>
              <a:rPr lang="ja-JP" altLang="en-US" sz="1800" smtClean="0">
                <a:latin typeface="Arial" panose="020B0604020202020204" pitchFamily="34" charset="0"/>
              </a:rPr>
              <a:t>発表者氏名</a:t>
            </a:r>
            <a:r>
              <a:rPr lang="ja-JP" altLang="en-US" sz="1800" dirty="0">
                <a:latin typeface="Arial" panose="020B0604020202020204" pitchFamily="34" charset="0"/>
              </a:rPr>
              <a:t>：　</a:t>
            </a:r>
            <a:r>
              <a:rPr lang="en-US" altLang="ja-JP" sz="1800" dirty="0">
                <a:latin typeface="Arial" panose="020B0604020202020204" pitchFamily="34" charset="0"/>
              </a:rPr>
              <a:t>○○</a:t>
            </a:r>
            <a:r>
              <a:rPr lang="ja-JP" altLang="en-US" sz="1800" dirty="0">
                <a:latin typeface="Arial" panose="020B0604020202020204" pitchFamily="34" charset="0"/>
              </a:rPr>
              <a:t>　</a:t>
            </a:r>
            <a:r>
              <a:rPr lang="en-US" altLang="ja-JP" sz="1800" dirty="0">
                <a:latin typeface="Arial" panose="020B0604020202020204" pitchFamily="34" charset="0"/>
              </a:rPr>
              <a:t>○○</a:t>
            </a:r>
          </a:p>
        </p:txBody>
      </p:sp>
      <p:sp>
        <p:nvSpPr>
          <p:cNvPr id="8197" name="テキスト ボックス 6">
            <a:extLst>
              <a:ext uri="{FF2B5EF4-FFF2-40B4-BE49-F238E27FC236}">
                <a16:creationId xmlns:a16="http://schemas.microsoft.com/office/drawing/2014/main" xmlns="" id="{455886C3-2C64-4D0A-882E-476ED2FE2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7673" y="3765551"/>
            <a:ext cx="9652000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sz="1800" dirty="0">
                <a:latin typeface="Arial" panose="020B0604020202020204" pitchFamily="34" charset="0"/>
              </a:rPr>
              <a:t>CO I </a:t>
            </a:r>
            <a:r>
              <a:rPr lang="ja-JP" altLang="en-US" sz="1800" dirty="0">
                <a:latin typeface="Arial" panose="020B0604020202020204" pitchFamily="34" charset="0"/>
              </a:rPr>
              <a:t>関係にある企業などとして、</a:t>
            </a:r>
            <a:endParaRPr lang="en-US" altLang="ja-JP" sz="18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ja-JP" sz="18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</a:rPr>
              <a:t>①顧問：</a:t>
            </a:r>
            <a:r>
              <a:rPr lang="en-US" altLang="ja-JP" sz="1800" dirty="0">
                <a:latin typeface="Arial" panose="020B0604020202020204" pitchFamily="34" charset="0"/>
              </a:rPr>
              <a:t>					</a:t>
            </a:r>
            <a:r>
              <a:rPr lang="ja-JP" altLang="en-US" sz="1800" dirty="0">
                <a:latin typeface="Arial" panose="020B0604020202020204" pitchFamily="34" charset="0"/>
              </a:rPr>
              <a:t>なし</a:t>
            </a:r>
            <a:endParaRPr lang="ja-JP" altLang="en-US" sz="9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</a:rPr>
              <a:t>②株保有・利益：</a:t>
            </a:r>
            <a:r>
              <a:rPr lang="en-US" altLang="ja-JP" sz="1800" dirty="0">
                <a:latin typeface="Arial" panose="020B0604020202020204" pitchFamily="34" charset="0"/>
              </a:rPr>
              <a:t>			</a:t>
            </a:r>
            <a:r>
              <a:rPr lang="ja-JP" altLang="en-US" sz="1800" dirty="0">
                <a:latin typeface="Arial" panose="020B0604020202020204" pitchFamily="34" charset="0"/>
              </a:rPr>
              <a:t>なし</a:t>
            </a:r>
            <a:endParaRPr lang="ja-JP" altLang="en-US" sz="9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</a:rPr>
              <a:t>③特許使用料：</a:t>
            </a:r>
            <a:r>
              <a:rPr lang="en-US" altLang="ja-JP" sz="1800" dirty="0">
                <a:latin typeface="Arial" panose="020B0604020202020204" pitchFamily="34" charset="0"/>
              </a:rPr>
              <a:t>			</a:t>
            </a:r>
            <a:r>
              <a:rPr lang="ja-JP" altLang="en-US" sz="1800" dirty="0">
                <a:latin typeface="Arial" panose="020B0604020202020204" pitchFamily="34" charset="0"/>
              </a:rPr>
              <a:t>なし</a:t>
            </a:r>
            <a:endParaRPr lang="ja-JP" altLang="en-US" sz="9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</a:rPr>
              <a:t>④講演料：</a:t>
            </a:r>
            <a:r>
              <a:rPr lang="en-US" altLang="ja-JP" sz="1800" dirty="0">
                <a:latin typeface="Arial" panose="020B0604020202020204" pitchFamily="34" charset="0"/>
              </a:rPr>
              <a:t>				</a:t>
            </a:r>
            <a:r>
              <a:rPr lang="ja-JP" altLang="en-US" sz="1800" dirty="0">
                <a:latin typeface="Arial" panose="020B0604020202020204" pitchFamily="34" charset="0"/>
              </a:rPr>
              <a:t>なし</a:t>
            </a:r>
            <a:endParaRPr lang="ja-JP" altLang="en-US" sz="9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</a:rPr>
              <a:t>⑤原稿料：</a:t>
            </a:r>
            <a:r>
              <a:rPr lang="en-US" altLang="ja-JP" sz="1800" dirty="0">
                <a:latin typeface="Arial" panose="020B0604020202020204" pitchFamily="34" charset="0"/>
              </a:rPr>
              <a:t>				</a:t>
            </a:r>
            <a:r>
              <a:rPr lang="ja-JP" altLang="en-US" sz="1800" dirty="0">
                <a:latin typeface="Arial" panose="020B0604020202020204" pitchFamily="34" charset="0"/>
              </a:rPr>
              <a:t>○○製薬</a:t>
            </a:r>
            <a:endParaRPr lang="ja-JP" altLang="en-US" sz="9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</a:rPr>
              <a:t>⑥受託研究・共同研究費：</a:t>
            </a:r>
            <a:r>
              <a:rPr lang="en-US" altLang="ja-JP" sz="1800" dirty="0">
                <a:latin typeface="Arial" panose="020B0604020202020204" pitchFamily="34" charset="0"/>
              </a:rPr>
              <a:t>	</a:t>
            </a:r>
            <a:r>
              <a:rPr lang="ja-JP" altLang="en-US" sz="1800" dirty="0">
                <a:latin typeface="Arial" panose="020B0604020202020204" pitchFamily="34" charset="0"/>
              </a:rPr>
              <a:t>○○製薬</a:t>
            </a:r>
            <a:endParaRPr lang="ja-JP" altLang="en-US" sz="9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</a:rPr>
              <a:t>⑦奨学寄附金：</a:t>
            </a:r>
            <a:r>
              <a:rPr lang="en-US" altLang="ja-JP" sz="1800" dirty="0">
                <a:latin typeface="Arial" panose="020B0604020202020204" pitchFamily="34" charset="0"/>
              </a:rPr>
              <a:t>			</a:t>
            </a:r>
            <a:r>
              <a:rPr lang="ja-JP" altLang="en-US" sz="1800" dirty="0">
                <a:latin typeface="Arial" panose="020B0604020202020204" pitchFamily="34" charset="0"/>
              </a:rPr>
              <a:t>○○製薬</a:t>
            </a:r>
            <a:endParaRPr lang="en-US" altLang="ja-JP" sz="18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</a:rPr>
              <a:t>⑧寄付講座所属：</a:t>
            </a:r>
            <a:r>
              <a:rPr lang="en-US" altLang="ja-JP" sz="1800" dirty="0">
                <a:latin typeface="Arial" panose="020B0604020202020204" pitchFamily="34" charset="0"/>
              </a:rPr>
              <a:t>			</a:t>
            </a:r>
            <a:r>
              <a:rPr lang="ja-JP" altLang="en-US" sz="1800" dirty="0">
                <a:latin typeface="Arial" panose="020B0604020202020204" pitchFamily="34" charset="0"/>
              </a:rPr>
              <a:t>あり（○○製薬）</a:t>
            </a:r>
            <a:endParaRPr lang="ja-JP" altLang="en-US" sz="9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ja-JP" altLang="en-US" sz="1800" dirty="0">
                <a:latin typeface="Arial" panose="020B0604020202020204" pitchFamily="34" charset="0"/>
              </a:rPr>
              <a:t>⑨贈答品などの報酬：</a:t>
            </a:r>
            <a:r>
              <a:rPr lang="en-US" altLang="ja-JP" sz="1800" dirty="0">
                <a:latin typeface="Arial" panose="020B0604020202020204" pitchFamily="34" charset="0"/>
              </a:rPr>
              <a:t>		</a:t>
            </a:r>
            <a:r>
              <a:rPr lang="ja-JP" altLang="en-US" sz="1800" dirty="0">
                <a:latin typeface="Arial" panose="020B0604020202020204" pitchFamily="34" charset="0"/>
              </a:rPr>
              <a:t>なし</a:t>
            </a:r>
            <a:endParaRPr lang="ja-JP" altLang="en-US" sz="900" dirty="0">
              <a:latin typeface="Arial" panose="020B0604020202020204" pitchFamily="34" charset="0"/>
            </a:endParaRPr>
          </a:p>
        </p:txBody>
      </p:sp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xmlns="" id="{D89E6F12-EF06-BD7B-08A9-5E15C23F6F72}"/>
              </a:ext>
            </a:extLst>
          </p:cNvPr>
          <p:cNvSpPr/>
          <p:nvPr/>
        </p:nvSpPr>
        <p:spPr>
          <a:xfrm>
            <a:off x="5710046" y="4393644"/>
            <a:ext cx="3251073" cy="1083612"/>
          </a:xfrm>
          <a:prstGeom prst="wedgeRoundRectCallout">
            <a:avLst>
              <a:gd name="adj1" fmla="val -69102"/>
              <a:gd name="adj2" fmla="val 41862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xmlns="" id="{F5E6C74E-FDA0-437D-98A4-B83D0B693C1F}"/>
              </a:ext>
            </a:extLst>
          </p:cNvPr>
          <p:cNvSpPr txBox="1"/>
          <p:nvPr/>
        </p:nvSpPr>
        <p:spPr>
          <a:xfrm>
            <a:off x="5878685" y="4473785"/>
            <a:ext cx="2913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「あり」の場合は、</a:t>
            </a:r>
            <a:endParaRPr kumimoji="1" lang="en-US" altLang="ja-JP" dirty="0"/>
          </a:p>
          <a:p>
            <a:r>
              <a:rPr lang="ja-JP" altLang="en-US" dirty="0"/>
              <a:t>企業名・団体名を記載。</a:t>
            </a:r>
            <a:endParaRPr lang="en-US" altLang="ja-JP" dirty="0"/>
          </a:p>
          <a:p>
            <a:r>
              <a:rPr kumimoji="1" lang="ja-JP" altLang="en-US" dirty="0"/>
              <a:t>金額の記載は不要です。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82</Words>
  <Application>Microsoft Office PowerPoint</Application>
  <PresentationFormat>ユーザー設定</PresentationFormat>
  <Paragraphs>19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第６７回関西胸部外科学会学術集会 利益相反状態の開示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濱田 洋実</dc:creator>
  <cp:lastModifiedBy>Ace</cp:lastModifiedBy>
  <cp:revision>26</cp:revision>
  <cp:lastPrinted>2022-03-03T11:26:07Z</cp:lastPrinted>
  <dcterms:created xsi:type="dcterms:W3CDTF">2010-12-17T06:53:41Z</dcterms:created>
  <dcterms:modified xsi:type="dcterms:W3CDTF">2024-04-18T07:51:23Z</dcterms:modified>
</cp:coreProperties>
</file>