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</p:sldIdLst>
  <p:sldSz cx="9144000" cy="6858000" type="screen4x3"/>
  <p:notesSz cx="6858000" cy="9144000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4" d="100"/>
          <a:sy n="104" d="100"/>
        </p:scale>
        <p:origin x="182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79DFE-08AD-1F42-8A19-B5550F0094CA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00BF-EBC4-9B4D-B5F2-A9E763DF60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7706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79DFE-08AD-1F42-8A19-B5550F0094CA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00BF-EBC4-9B4D-B5F2-A9E763DF60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31291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79DFE-08AD-1F42-8A19-B5550F0094CA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00BF-EBC4-9B4D-B5F2-A9E763DF60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4983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79DFE-08AD-1F42-8A19-B5550F0094CA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00BF-EBC4-9B4D-B5F2-A9E763DF60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67091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79DFE-08AD-1F42-8A19-B5550F0094CA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00BF-EBC4-9B4D-B5F2-A9E763DF60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97546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79DFE-08AD-1F42-8A19-B5550F0094CA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00BF-EBC4-9B4D-B5F2-A9E763DF60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02586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79DFE-08AD-1F42-8A19-B5550F0094CA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00BF-EBC4-9B4D-B5F2-A9E763DF60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04939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79DFE-08AD-1F42-8A19-B5550F0094CA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00BF-EBC4-9B4D-B5F2-A9E763DF60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471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79DFE-08AD-1F42-8A19-B5550F0094CA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00BF-EBC4-9B4D-B5F2-A9E763DF60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7008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79DFE-08AD-1F42-8A19-B5550F0094CA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00BF-EBC4-9B4D-B5F2-A9E763DF60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1795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79DFE-08AD-1F42-8A19-B5550F0094CA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00BF-EBC4-9B4D-B5F2-A9E763DF60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1192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A79DFE-08AD-1F42-8A19-B5550F0094CA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5900BF-EBC4-9B4D-B5F2-A9E763DF60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8226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277261" y="1929099"/>
            <a:ext cx="8550350" cy="2669627"/>
          </a:xfrm>
          <a:prstGeom prst="rect">
            <a:avLst/>
          </a:prstGeom>
          <a:solidFill>
            <a:srgbClr val="000080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4800" b="1" dirty="0">
                <a:solidFill>
                  <a:schemeClr val="bg1"/>
                </a:solidFill>
                <a:latin typeface="HG丸ｺﾞｼｯｸM-PRO"/>
                <a:ea typeface="HG丸ｺﾞｼｯｸM-PRO"/>
                <a:cs typeface="HG丸ｺﾞｼｯｸM-PRO"/>
              </a:rPr>
              <a:t>COI</a:t>
            </a:r>
            <a:r>
              <a:rPr lang="ja-JP" altLang="en-US" sz="4800" b="1" dirty="0">
                <a:solidFill>
                  <a:schemeClr val="bg1"/>
                </a:solidFill>
                <a:latin typeface="HG丸ｺﾞｼｯｸM-PRO"/>
                <a:ea typeface="HG丸ｺﾞｼｯｸM-PRO"/>
                <a:cs typeface="HG丸ｺﾞｼｯｸM-PRO"/>
              </a:rPr>
              <a:t> 開示</a:t>
            </a:r>
            <a:br>
              <a:rPr lang="en-US" altLang="ja-JP" sz="4000" b="1" dirty="0">
                <a:solidFill>
                  <a:schemeClr val="bg1"/>
                </a:solidFill>
                <a:latin typeface="HG丸ｺﾞｼｯｸM-PRO"/>
                <a:ea typeface="HG丸ｺﾞｼｯｸM-PRO"/>
                <a:cs typeface="HG丸ｺﾞｼｯｸM-PRO"/>
              </a:rPr>
            </a:br>
            <a:r>
              <a:rPr lang="ja-JP" altLang="en-US" sz="1600" b="1" dirty="0">
                <a:solidFill>
                  <a:schemeClr val="bg1"/>
                </a:solidFill>
                <a:latin typeface="HG丸ｺﾞｼｯｸM-PRO"/>
                <a:ea typeface="HG丸ｺﾞｼｯｸM-PRO"/>
                <a:cs typeface="HG丸ｺﾞｼｯｸM-PRO"/>
              </a:rPr>
              <a:t>　</a:t>
            </a:r>
            <a:br>
              <a:rPr lang="en-US" altLang="ja-JP" sz="2400" b="1" i="1" dirty="0">
                <a:solidFill>
                  <a:srgbClr val="FFFF1F"/>
                </a:solidFill>
                <a:latin typeface="HG丸ｺﾞｼｯｸM-PRO"/>
                <a:ea typeface="HG丸ｺﾞｼｯｸM-PRO"/>
                <a:cs typeface="HG丸ｺﾞｼｯｸM-PRO"/>
              </a:rPr>
            </a:br>
            <a:r>
              <a:rPr lang="ja-JP" altLang="en-US" sz="2400" b="1" dirty="0">
                <a:solidFill>
                  <a:srgbClr val="FFFF1F"/>
                </a:solidFill>
                <a:latin typeface="HG丸ｺﾞｼｯｸM-PRO"/>
                <a:ea typeface="HG丸ｺﾞｼｯｸM-PRO"/>
                <a:cs typeface="HG丸ｺﾞｼｯｸM-PRO"/>
              </a:rPr>
              <a:t>発表者名：　東京一郎、京都次郎、大阪三郎、◎福岡史郎（◎代表者）</a:t>
            </a:r>
            <a:endParaRPr lang="en-US" altLang="ja-JP" sz="2400" b="1" i="1" dirty="0">
              <a:solidFill>
                <a:srgbClr val="FFFF1F"/>
              </a:solidFill>
              <a:latin typeface="HG丸ｺﾞｼｯｸM-PRO"/>
              <a:ea typeface="HG丸ｺﾞｼｯｸM-PRO"/>
              <a:cs typeface="HG丸ｺﾞｼｯｸM-PRO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206234" y="4804443"/>
            <a:ext cx="8681821" cy="19145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buFontTx/>
              <a:buNone/>
            </a:pPr>
            <a:r>
              <a:rPr lang="ja-JP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/>
                <a:ea typeface="HG丸ｺﾞｼｯｸM-PRO"/>
                <a:cs typeface="HG丸ｺﾞｼｯｸM-PRO"/>
              </a:rPr>
              <a:t>演題発表内容に関連し、発表者らに開示すべき</a:t>
            </a:r>
            <a:endParaRPr lang="en-US" altLang="ja-JP" sz="2800" b="1" dirty="0">
              <a:solidFill>
                <a:schemeClr val="tx1">
                  <a:lumMod val="95000"/>
                  <a:lumOff val="5000"/>
                </a:schemeClr>
              </a:solidFill>
              <a:latin typeface="HG丸ｺﾞｼｯｸM-PRO"/>
              <a:ea typeface="HG丸ｺﾞｼｯｸM-PRO"/>
              <a:cs typeface="HG丸ｺﾞｼｯｸM-PRO"/>
            </a:endParaRPr>
          </a:p>
          <a:p>
            <a:pPr>
              <a:lnSpc>
                <a:spcPct val="150000"/>
              </a:lnSpc>
              <a:buFontTx/>
              <a:buNone/>
            </a:pPr>
            <a:r>
              <a:rPr lang="en-US" altLang="ja-JP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/>
                <a:ea typeface="HG丸ｺﾞｼｯｸM-PRO"/>
                <a:cs typeface="HG丸ｺﾞｼｯｸM-PRO"/>
              </a:rPr>
              <a:t>CO I </a:t>
            </a:r>
            <a:r>
              <a:rPr lang="ja-JP" alt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/>
                <a:ea typeface="HG丸ｺﾞｼｯｸM-PRO"/>
                <a:cs typeface="HG丸ｺﾞｼｯｸM-PRO"/>
              </a:rPr>
              <a:t>関係にある企業などはありません。</a:t>
            </a:r>
            <a:endParaRPr lang="en-US" altLang="ja-JP" sz="2800" b="1" dirty="0">
              <a:solidFill>
                <a:schemeClr val="tx1">
                  <a:lumMod val="95000"/>
                  <a:lumOff val="5000"/>
                </a:schemeClr>
              </a:solidFill>
              <a:latin typeface="HG丸ｺﾞｼｯｸM-PRO"/>
              <a:ea typeface="HG丸ｺﾞｼｯｸM-PRO"/>
              <a:cs typeface="HG丸ｺﾞｼｯｸM-PRO"/>
            </a:endParaRPr>
          </a:p>
        </p:txBody>
      </p:sp>
      <p:pic>
        <p:nvPicPr>
          <p:cNvPr id="10" name="図 9" descr="logo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0129" y="473590"/>
            <a:ext cx="4230456" cy="972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69689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277261" y="1294058"/>
            <a:ext cx="8550350" cy="1952703"/>
          </a:xfrm>
          <a:prstGeom prst="rect">
            <a:avLst/>
          </a:prstGeom>
          <a:solidFill>
            <a:srgbClr val="000080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4800" b="1" dirty="0">
                <a:solidFill>
                  <a:schemeClr val="bg1"/>
                </a:solidFill>
                <a:latin typeface="HG丸ｺﾞｼｯｸM-PRO"/>
                <a:ea typeface="HG丸ｺﾞｼｯｸM-PRO"/>
                <a:cs typeface="HG丸ｺﾞｼｯｸM-PRO"/>
              </a:rPr>
              <a:t>COI</a:t>
            </a:r>
            <a:r>
              <a:rPr lang="ja-JP" altLang="en-US" sz="4800" b="1" dirty="0">
                <a:solidFill>
                  <a:schemeClr val="bg1"/>
                </a:solidFill>
                <a:latin typeface="HG丸ｺﾞｼｯｸM-PRO"/>
                <a:ea typeface="HG丸ｺﾞｼｯｸM-PRO"/>
                <a:cs typeface="HG丸ｺﾞｼｯｸM-PRO"/>
              </a:rPr>
              <a:t> 開示</a:t>
            </a:r>
            <a:br>
              <a:rPr lang="en-US" altLang="ja-JP" sz="4000" b="1" dirty="0">
                <a:solidFill>
                  <a:schemeClr val="bg1"/>
                </a:solidFill>
                <a:latin typeface="HG丸ｺﾞｼｯｸM-PRO"/>
                <a:ea typeface="HG丸ｺﾞｼｯｸM-PRO"/>
                <a:cs typeface="HG丸ｺﾞｼｯｸM-PRO"/>
              </a:rPr>
            </a:br>
            <a:r>
              <a:rPr lang="ja-JP" altLang="en-US" sz="1600" b="1" dirty="0">
                <a:solidFill>
                  <a:schemeClr val="bg1"/>
                </a:solidFill>
                <a:latin typeface="HG丸ｺﾞｼｯｸM-PRO"/>
                <a:ea typeface="HG丸ｺﾞｼｯｸM-PRO"/>
                <a:cs typeface="HG丸ｺﾞｼｯｸM-PRO"/>
              </a:rPr>
              <a:t>　</a:t>
            </a:r>
            <a:br>
              <a:rPr lang="en-US" altLang="ja-JP" sz="2400" b="1" i="1" dirty="0">
                <a:solidFill>
                  <a:srgbClr val="FFFF1F"/>
                </a:solidFill>
                <a:latin typeface="HG丸ｺﾞｼｯｸM-PRO"/>
                <a:ea typeface="HG丸ｺﾞｼｯｸM-PRO"/>
                <a:cs typeface="HG丸ｺﾞｼｯｸM-PRO"/>
              </a:rPr>
            </a:br>
            <a:r>
              <a:rPr lang="ja-JP" altLang="en-US" sz="2400" b="1" dirty="0">
                <a:solidFill>
                  <a:srgbClr val="FFFF1F"/>
                </a:solidFill>
                <a:latin typeface="HG丸ｺﾞｼｯｸM-PRO"/>
                <a:ea typeface="HG丸ｺﾞｼｯｸM-PRO"/>
                <a:cs typeface="HG丸ｺﾞｼｯｸM-PRO"/>
              </a:rPr>
              <a:t>発表者名：　東京一郎、京都次郎、大阪三郎、◎福岡史郎（◎代表者）</a:t>
            </a:r>
            <a:endParaRPr lang="en-US" altLang="ja-JP" sz="2400" b="1" i="1" dirty="0">
              <a:solidFill>
                <a:srgbClr val="FFFF1F"/>
              </a:solidFill>
              <a:latin typeface="HG丸ｺﾞｼｯｸM-PRO"/>
              <a:ea typeface="HG丸ｺﾞｼｯｸM-PRO"/>
              <a:cs typeface="HG丸ｺﾞｼｯｸM-PRO"/>
            </a:endParaRPr>
          </a:p>
        </p:txBody>
      </p:sp>
      <p:pic>
        <p:nvPicPr>
          <p:cNvPr id="10" name="図 9" descr="logo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0129" y="193461"/>
            <a:ext cx="4230456" cy="972520"/>
          </a:xfrm>
          <a:prstGeom prst="rect">
            <a:avLst/>
          </a:prstGeom>
        </p:spPr>
      </p:pic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277261" y="3321842"/>
            <a:ext cx="8765002" cy="3560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20000"/>
              </a:lnSpc>
            </a:pPr>
            <a:r>
              <a:rPr lang="ja-JP" altLang="en-US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/>
                <a:ea typeface="HG丸ｺﾞｼｯｸM-PRO"/>
                <a:cs typeface="HG丸ｺﾞｼｯｸM-PRO"/>
              </a:rPr>
              <a:t>演題発表内容に関連し、筆頭および共同発表者が開示すべき</a:t>
            </a:r>
            <a:r>
              <a:rPr lang="en-US" altLang="ja-JP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/>
                <a:ea typeface="HG丸ｺﾞｼｯｸM-PRO"/>
                <a:cs typeface="HG丸ｺﾞｼｯｸM-PRO"/>
              </a:rPr>
              <a:t>CO I </a:t>
            </a:r>
            <a:r>
              <a:rPr lang="ja-JP" altLang="en-US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/>
                <a:ea typeface="HG丸ｺﾞｼｯｸM-PRO"/>
                <a:cs typeface="HG丸ｺﾞｼｯｸM-PRO"/>
              </a:rPr>
              <a:t>関係にある企業などとして、</a:t>
            </a:r>
            <a:endParaRPr lang="en-US" altLang="ja-JP" sz="1600" b="1" dirty="0">
              <a:solidFill>
                <a:schemeClr val="tx1">
                  <a:lumMod val="95000"/>
                  <a:lumOff val="5000"/>
                </a:schemeClr>
              </a:solidFill>
              <a:latin typeface="HG丸ｺﾞｼｯｸM-PRO"/>
              <a:ea typeface="HG丸ｺﾞｼｯｸM-PRO"/>
              <a:cs typeface="HG丸ｺﾞｼｯｸM-PRO"/>
            </a:endParaRPr>
          </a:p>
          <a:p>
            <a:pPr algn="l">
              <a:lnSpc>
                <a:spcPct val="120000"/>
              </a:lnSpc>
            </a:pPr>
            <a:r>
              <a:rPr lang="ja-JP" altLang="en-US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/>
                <a:ea typeface="HG丸ｺﾞｼｯｸM-PRO"/>
                <a:cs typeface="HG丸ｺﾞｼｯｸM-PRO"/>
              </a:rPr>
              <a:t>　　①役員・顧問：　　　　　　　　　　　　　　　</a:t>
            </a:r>
            <a:endParaRPr lang="en-US" altLang="ja-JP" sz="1600" b="1" dirty="0">
              <a:solidFill>
                <a:schemeClr val="tx1">
                  <a:lumMod val="95000"/>
                  <a:lumOff val="5000"/>
                </a:schemeClr>
              </a:solidFill>
              <a:latin typeface="HG丸ｺﾞｼｯｸM-PRO"/>
              <a:ea typeface="HG丸ｺﾞｼｯｸM-PRO"/>
              <a:cs typeface="HG丸ｺﾞｼｯｸM-PRO"/>
            </a:endParaRPr>
          </a:p>
          <a:p>
            <a:pPr algn="l">
              <a:lnSpc>
                <a:spcPct val="120000"/>
              </a:lnSpc>
              <a:buFontTx/>
              <a:buNone/>
            </a:pPr>
            <a:r>
              <a:rPr lang="ja-JP" altLang="en-US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/>
                <a:ea typeface="HG丸ｺﾞｼｯｸM-PRO"/>
                <a:cs typeface="HG丸ｺﾞｼｯｸM-PRO"/>
              </a:rPr>
              <a:t>　　②株保有・利益：　　　　　　　　　</a:t>
            </a:r>
            <a:endParaRPr lang="en-US" altLang="ja-JP" sz="1600" b="1" dirty="0">
              <a:solidFill>
                <a:schemeClr val="tx1">
                  <a:lumMod val="95000"/>
                  <a:lumOff val="5000"/>
                </a:schemeClr>
              </a:solidFill>
              <a:latin typeface="HG丸ｺﾞｼｯｸM-PRO"/>
              <a:ea typeface="HG丸ｺﾞｼｯｸM-PRO"/>
              <a:cs typeface="HG丸ｺﾞｼｯｸM-PRO"/>
            </a:endParaRPr>
          </a:p>
          <a:p>
            <a:pPr algn="l">
              <a:lnSpc>
                <a:spcPct val="120000"/>
              </a:lnSpc>
              <a:buFontTx/>
              <a:buNone/>
            </a:pPr>
            <a:r>
              <a:rPr lang="ja-JP" altLang="en-US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/>
                <a:ea typeface="HG丸ｺﾞｼｯｸM-PRO"/>
                <a:cs typeface="HG丸ｺﾞｼｯｸM-PRO"/>
              </a:rPr>
              <a:t>　　③特許使用料：　　　　　　　　　　</a:t>
            </a:r>
            <a:endParaRPr lang="en-US" altLang="ja-JP" sz="1600" b="1" dirty="0">
              <a:solidFill>
                <a:schemeClr val="tx1">
                  <a:lumMod val="95000"/>
                  <a:lumOff val="5000"/>
                </a:schemeClr>
              </a:solidFill>
              <a:latin typeface="HG丸ｺﾞｼｯｸM-PRO"/>
              <a:ea typeface="HG丸ｺﾞｼｯｸM-PRO"/>
              <a:cs typeface="HG丸ｺﾞｼｯｸM-PRO"/>
            </a:endParaRPr>
          </a:p>
          <a:p>
            <a:pPr algn="l">
              <a:lnSpc>
                <a:spcPct val="120000"/>
              </a:lnSpc>
              <a:buFontTx/>
              <a:buNone/>
            </a:pPr>
            <a:r>
              <a:rPr lang="ja-JP" altLang="en-US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/>
                <a:ea typeface="HG丸ｺﾞｼｯｸM-PRO"/>
                <a:cs typeface="HG丸ｺﾞｼｯｸM-PRO"/>
              </a:rPr>
              <a:t>　　④講演料：　　　　　　　　　　　</a:t>
            </a:r>
            <a:endParaRPr lang="en-US" altLang="ja-JP" sz="1600" b="1" dirty="0">
              <a:solidFill>
                <a:schemeClr val="tx1">
                  <a:lumMod val="95000"/>
                  <a:lumOff val="5000"/>
                </a:schemeClr>
              </a:solidFill>
              <a:latin typeface="HG丸ｺﾞｼｯｸM-PRO"/>
              <a:ea typeface="HG丸ｺﾞｼｯｸM-PRO"/>
              <a:cs typeface="HG丸ｺﾞｼｯｸM-PRO"/>
            </a:endParaRPr>
          </a:p>
          <a:p>
            <a:pPr algn="l">
              <a:lnSpc>
                <a:spcPct val="120000"/>
              </a:lnSpc>
              <a:buFontTx/>
              <a:buNone/>
            </a:pPr>
            <a:r>
              <a:rPr lang="ja-JP" altLang="en-US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/>
                <a:ea typeface="HG丸ｺﾞｼｯｸM-PRO"/>
                <a:cs typeface="HG丸ｺﾞｼｯｸM-PRO"/>
              </a:rPr>
              <a:t>　　⑤原稿料：　　　　　　　　　　　　  　</a:t>
            </a:r>
            <a:endParaRPr lang="en-US" altLang="ja-JP" sz="1600" b="1" dirty="0">
              <a:solidFill>
                <a:schemeClr val="tx1">
                  <a:lumMod val="95000"/>
                  <a:lumOff val="5000"/>
                </a:schemeClr>
              </a:solidFill>
              <a:latin typeface="HG丸ｺﾞｼｯｸM-PRO"/>
              <a:ea typeface="HG丸ｺﾞｼｯｸM-PRO"/>
              <a:cs typeface="HG丸ｺﾞｼｯｸM-PRO"/>
            </a:endParaRPr>
          </a:p>
          <a:p>
            <a:pPr algn="l">
              <a:lnSpc>
                <a:spcPct val="120000"/>
              </a:lnSpc>
              <a:buFontTx/>
              <a:buNone/>
            </a:pPr>
            <a:r>
              <a:rPr lang="ja-JP" altLang="en-US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/>
                <a:ea typeface="HG丸ｺﾞｼｯｸM-PRO"/>
                <a:cs typeface="HG丸ｺﾞｼｯｸM-PRO"/>
              </a:rPr>
              <a:t>　　⑥治験・受託研究・共同研究費：　　　</a:t>
            </a:r>
            <a:endParaRPr lang="en-US" altLang="ja-JP" sz="1600" b="1" dirty="0">
              <a:solidFill>
                <a:schemeClr val="tx1">
                  <a:lumMod val="95000"/>
                  <a:lumOff val="5000"/>
                </a:schemeClr>
              </a:solidFill>
              <a:latin typeface="HG丸ｺﾞｼｯｸM-PRO"/>
              <a:ea typeface="HG丸ｺﾞｼｯｸM-PRO"/>
              <a:cs typeface="HG丸ｺﾞｼｯｸM-PRO"/>
            </a:endParaRPr>
          </a:p>
          <a:p>
            <a:pPr algn="l">
              <a:lnSpc>
                <a:spcPct val="120000"/>
              </a:lnSpc>
              <a:buFontTx/>
              <a:buNone/>
            </a:pPr>
            <a:r>
              <a:rPr lang="ja-JP" altLang="en-US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/>
                <a:ea typeface="HG丸ｺﾞｼｯｸM-PRO"/>
                <a:cs typeface="HG丸ｺﾞｼｯｸM-PRO"/>
              </a:rPr>
              <a:t>　　⑦奨学寄付金：　　　　　　　</a:t>
            </a:r>
            <a:endParaRPr lang="en-US" altLang="ja-JP" sz="1600" b="1" dirty="0">
              <a:solidFill>
                <a:schemeClr val="tx1">
                  <a:lumMod val="95000"/>
                  <a:lumOff val="5000"/>
                </a:schemeClr>
              </a:solidFill>
              <a:latin typeface="HG丸ｺﾞｼｯｸM-PRO"/>
              <a:ea typeface="HG丸ｺﾞｼｯｸM-PRO"/>
              <a:cs typeface="HG丸ｺﾞｼｯｸM-PRO"/>
            </a:endParaRPr>
          </a:p>
          <a:p>
            <a:pPr algn="l">
              <a:lnSpc>
                <a:spcPct val="120000"/>
              </a:lnSpc>
              <a:buFontTx/>
              <a:buNone/>
            </a:pPr>
            <a:r>
              <a:rPr lang="ja-JP" altLang="en-US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/>
                <a:ea typeface="HG丸ｺﾞｼｯｸM-PRO"/>
                <a:cs typeface="HG丸ｺﾞｼｯｸM-PRO"/>
              </a:rPr>
              <a:t>　　⑧寄付講座所属：　　　　　　　　</a:t>
            </a:r>
            <a:endParaRPr lang="en-US" altLang="ja-JP" sz="1600" b="1" dirty="0">
              <a:solidFill>
                <a:schemeClr val="tx1">
                  <a:lumMod val="95000"/>
                  <a:lumOff val="5000"/>
                </a:schemeClr>
              </a:solidFill>
              <a:latin typeface="HG丸ｺﾞｼｯｸM-PRO"/>
              <a:ea typeface="HG丸ｺﾞｼｯｸM-PRO"/>
              <a:cs typeface="HG丸ｺﾞｼｯｸM-PRO"/>
            </a:endParaRPr>
          </a:p>
          <a:p>
            <a:pPr algn="l">
              <a:lnSpc>
                <a:spcPct val="120000"/>
              </a:lnSpc>
              <a:buFontTx/>
              <a:buNone/>
            </a:pPr>
            <a:r>
              <a:rPr lang="ja-JP" altLang="en-US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/>
                <a:ea typeface="HG丸ｺﾞｼｯｸM-PRO"/>
                <a:cs typeface="HG丸ｺﾞｼｯｸM-PRO"/>
              </a:rPr>
              <a:t>　　⑨贈答品などの報酬：　　　　 　</a:t>
            </a:r>
            <a:endParaRPr lang="en-US" altLang="ja-JP" sz="1600" b="1" dirty="0">
              <a:solidFill>
                <a:schemeClr val="tx1">
                  <a:lumMod val="95000"/>
                  <a:lumOff val="5000"/>
                </a:schemeClr>
              </a:solidFill>
              <a:latin typeface="HG丸ｺﾞｼｯｸM-PRO"/>
              <a:ea typeface="HG丸ｺﾞｼｯｸM-PRO"/>
              <a:cs typeface="HG丸ｺﾞｼｯｸM-PRO"/>
            </a:endParaRPr>
          </a:p>
          <a:p>
            <a:pPr algn="l">
              <a:lnSpc>
                <a:spcPct val="80000"/>
              </a:lnSpc>
              <a:buFontTx/>
              <a:buNone/>
            </a:pPr>
            <a:endParaRPr lang="en-US" altLang="ja-JP" sz="1600" b="1" dirty="0">
              <a:solidFill>
                <a:schemeClr val="tx1">
                  <a:lumMod val="95000"/>
                  <a:lumOff val="5000"/>
                </a:schemeClr>
              </a:solidFill>
              <a:latin typeface="HG丸ｺﾞｼｯｸM-PRO"/>
              <a:ea typeface="HG丸ｺﾞｼｯｸM-PRO"/>
              <a:cs typeface="HG丸ｺﾞｼｯｸM-PRO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4202215" y="4941141"/>
            <a:ext cx="4796739" cy="1431161"/>
          </a:xfrm>
          <a:prstGeom prst="rect">
            <a:avLst/>
          </a:prstGeom>
          <a:ln w="1905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ja-JP" altLang="en-US" b="1" dirty="0">
                <a:solidFill>
                  <a:srgbClr val="FF0000"/>
                </a:solidFill>
                <a:latin typeface="HG丸ｺﾞｼｯｸM-PRO"/>
                <a:ea typeface="HG丸ｺﾞｼｯｸM-PRO"/>
                <a:cs typeface="HG丸ｺﾞｼｯｸM-PRO"/>
              </a:rPr>
              <a:t>（記載例）　　</a:t>
            </a:r>
            <a:endParaRPr lang="en-US" altLang="ja-JP" b="1" dirty="0">
              <a:solidFill>
                <a:srgbClr val="FF0000"/>
              </a:solidFill>
              <a:latin typeface="HG丸ｺﾞｼｯｸM-PRO"/>
              <a:ea typeface="HG丸ｺﾞｼｯｸM-PRO"/>
              <a:cs typeface="HG丸ｺﾞｼｯｸM-PRO"/>
            </a:endParaRPr>
          </a:p>
          <a:p>
            <a:pPr>
              <a:lnSpc>
                <a:spcPct val="80000"/>
              </a:lnSpc>
            </a:pPr>
            <a:r>
              <a:rPr lang="ja-JP" altLang="en-US" b="1" dirty="0">
                <a:solidFill>
                  <a:srgbClr val="FF0000"/>
                </a:solidFill>
                <a:latin typeface="HG丸ｺﾞｼｯｸM-PRO"/>
                <a:ea typeface="HG丸ｺﾞｼｯｸM-PRO"/>
                <a:cs typeface="HG丸ｺﾞｼｯｸM-PRO"/>
              </a:rPr>
              <a:t>発表者全員、過去</a:t>
            </a:r>
            <a:r>
              <a:rPr lang="en-US" altLang="ja-JP" b="1" dirty="0">
                <a:solidFill>
                  <a:srgbClr val="FF0000"/>
                </a:solidFill>
                <a:latin typeface="HG丸ｺﾞｼｯｸM-PRO"/>
                <a:ea typeface="HG丸ｺﾞｼｯｸM-PRO"/>
                <a:cs typeface="HG丸ｺﾞｼｯｸM-PRO"/>
              </a:rPr>
              <a:t>3</a:t>
            </a:r>
            <a:r>
              <a:rPr lang="ja-JP" altLang="en-US" b="1" dirty="0">
                <a:solidFill>
                  <a:srgbClr val="FF0000"/>
                </a:solidFill>
                <a:latin typeface="HG丸ｺﾞｼｯｸM-PRO"/>
                <a:ea typeface="HG丸ｺﾞｼｯｸM-PRO"/>
                <a:cs typeface="HG丸ｺﾞｼｯｸM-PRO"/>
              </a:rPr>
              <a:t>年間を一括して</a:t>
            </a:r>
            <a:endParaRPr lang="en-US" altLang="ja-JP" b="1" dirty="0">
              <a:solidFill>
                <a:srgbClr val="FF0000"/>
              </a:solidFill>
              <a:latin typeface="HG丸ｺﾞｼｯｸM-PRO"/>
              <a:ea typeface="HG丸ｺﾞｼｯｸM-PRO"/>
              <a:cs typeface="HG丸ｺﾞｼｯｸM-PRO"/>
            </a:endParaRPr>
          </a:p>
          <a:p>
            <a:pPr>
              <a:lnSpc>
                <a:spcPct val="80000"/>
              </a:lnSpc>
            </a:pPr>
            <a:endParaRPr lang="en-US" altLang="ja-JP" b="1" dirty="0">
              <a:solidFill>
                <a:srgbClr val="FF0000"/>
              </a:solidFill>
              <a:latin typeface="HG丸ｺﾞｼｯｸM-PRO"/>
              <a:ea typeface="HG丸ｺﾞｼｯｸM-PRO"/>
              <a:cs typeface="HG丸ｺﾞｼｯｸM-PRO"/>
            </a:endParaRPr>
          </a:p>
          <a:p>
            <a:pPr>
              <a:lnSpc>
                <a:spcPct val="80000"/>
              </a:lnSpc>
            </a:pPr>
            <a:r>
              <a:rPr lang="ja-JP" altLang="en-US" b="1" dirty="0">
                <a:solidFill>
                  <a:srgbClr val="FF0000"/>
                </a:solidFill>
                <a:latin typeface="HG丸ｺﾞｼｯｸM-PRO"/>
                <a:ea typeface="HG丸ｺﾞｼｯｸM-PRO"/>
                <a:cs typeface="HG丸ｺﾞｼｯｸM-PRO"/>
              </a:rPr>
              <a:t>講演料：　平安製薬、縄文製薬　　　　　　　　　　</a:t>
            </a:r>
            <a:endParaRPr lang="en-US" altLang="ja-JP" b="1" dirty="0">
              <a:solidFill>
                <a:srgbClr val="FF0000"/>
              </a:solidFill>
              <a:latin typeface="HG丸ｺﾞｼｯｸM-PRO"/>
              <a:ea typeface="HG丸ｺﾞｼｯｸM-PRO"/>
              <a:cs typeface="HG丸ｺﾞｼｯｸM-PRO"/>
            </a:endParaRPr>
          </a:p>
          <a:p>
            <a:pPr>
              <a:lnSpc>
                <a:spcPct val="80000"/>
              </a:lnSpc>
            </a:pPr>
            <a:r>
              <a:rPr lang="ja-JP" altLang="en-US" b="1" dirty="0">
                <a:solidFill>
                  <a:srgbClr val="FF0000"/>
                </a:solidFill>
                <a:latin typeface="HG丸ｺﾞｼｯｸM-PRO"/>
                <a:ea typeface="HG丸ｺﾞｼｯｸM-PRO"/>
                <a:cs typeface="HG丸ｺﾞｼｯｸM-PRO"/>
              </a:rPr>
              <a:t>原稿料：　平安製薬　　　　　　　　　　　  　　　　</a:t>
            </a:r>
            <a:endParaRPr lang="en-US" altLang="ja-JP" b="1" dirty="0">
              <a:solidFill>
                <a:srgbClr val="FF0000"/>
              </a:solidFill>
              <a:latin typeface="HG丸ｺﾞｼｯｸM-PRO"/>
              <a:ea typeface="HG丸ｺﾞｼｯｸM-PRO"/>
              <a:cs typeface="HG丸ｺﾞｼｯｸM-PRO"/>
            </a:endParaRPr>
          </a:p>
          <a:p>
            <a:pPr>
              <a:lnSpc>
                <a:spcPct val="80000"/>
              </a:lnSpc>
            </a:pPr>
            <a:r>
              <a:rPr lang="ja-JP" altLang="en-US" b="1" dirty="0">
                <a:solidFill>
                  <a:srgbClr val="FF0000"/>
                </a:solidFill>
                <a:latin typeface="HG丸ｺﾞｼｯｸM-PRO"/>
                <a:ea typeface="HG丸ｺﾞｼｯｸM-PRO"/>
                <a:cs typeface="HG丸ｺﾞｼｯｸM-PRO"/>
              </a:rPr>
              <a:t>奨学寄付金：　鎌倉製薬、室町製薬　</a:t>
            </a:r>
            <a:endParaRPr lang="ja-JP" altLang="en-US" dirty="0">
              <a:solidFill>
                <a:srgbClr val="FF0000"/>
              </a:solidFill>
              <a:latin typeface="HG丸ｺﾞｼｯｸM-PRO"/>
              <a:ea typeface="HG丸ｺﾞｼｯｸM-PRO"/>
              <a:cs typeface="HG丸ｺﾞｼｯｸM-PRO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3787271" y="4390799"/>
            <a:ext cx="5211683" cy="369332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ja-JP" altLang="en-US" b="1" dirty="0">
                <a:solidFill>
                  <a:srgbClr val="FF0000"/>
                </a:solidFill>
                <a:latin typeface="HG丸ｺﾞｼｯｸM-PRO"/>
                <a:ea typeface="HG丸ｺﾞｼｯｸM-PRO"/>
                <a:cs typeface="HG丸ｺﾞｼｯｸM-PRO"/>
              </a:rPr>
              <a:t>開示すべき内容が過去</a:t>
            </a:r>
            <a:r>
              <a:rPr lang="en-US" altLang="ja-JP" b="1" dirty="0">
                <a:solidFill>
                  <a:srgbClr val="FF0000"/>
                </a:solidFill>
                <a:latin typeface="HG丸ｺﾞｼｯｸM-PRO"/>
                <a:ea typeface="HG丸ｺﾞｼｯｸM-PRO"/>
                <a:cs typeface="HG丸ｺﾞｼｯｸM-PRO"/>
              </a:rPr>
              <a:t>3</a:t>
            </a:r>
            <a:r>
              <a:rPr lang="ja-JP" altLang="en-US" b="1" dirty="0">
                <a:solidFill>
                  <a:srgbClr val="FF0000"/>
                </a:solidFill>
                <a:latin typeface="HG丸ｺﾞｼｯｸM-PRO"/>
                <a:ea typeface="HG丸ｺﾞｼｯｸM-PRO"/>
                <a:cs typeface="HG丸ｺﾞｼｯｸM-PRO"/>
              </a:rPr>
              <a:t>年間にある項目のみ記載</a:t>
            </a:r>
            <a:endParaRPr lang="ja-JP" altLang="en-US" dirty="0">
              <a:solidFill>
                <a:srgbClr val="FF0000"/>
              </a:solidFill>
              <a:latin typeface="HG丸ｺﾞｼｯｸM-PRO"/>
              <a:ea typeface="HG丸ｺﾞｼｯｸM-PRO"/>
              <a:cs typeface="HG丸ｺﾞｼｯｸM-PRO"/>
            </a:endParaRPr>
          </a:p>
        </p:txBody>
      </p:sp>
    </p:spTree>
    <p:extLst>
      <p:ext uri="{BB962C8B-B14F-4D97-AF65-F5344CB8AC3E}">
        <p14:creationId xmlns:p14="http://schemas.microsoft.com/office/powerpoint/2010/main" val="775489615"/>
      </p:ext>
    </p:extLst>
  </p:cSld>
  <p:clrMapOvr>
    <a:masterClrMapping/>
  </p:clrMapOvr>
</p:sld>
</file>

<file path=ppt/theme/theme1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195</Words>
  <Application>Microsoft Office PowerPoint</Application>
  <PresentationFormat>画面に合わせる (4:3)</PresentationFormat>
  <Paragraphs>21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HG丸ｺﾞｼｯｸM-PRO</vt:lpstr>
      <vt:lpstr>Arial</vt:lpstr>
      <vt:lpstr>Calibri</vt:lpstr>
      <vt:lpstr>ホワイト</vt:lpstr>
      <vt:lpstr>PowerPoint プレゼンテーション</vt:lpstr>
      <vt:lpstr>PowerPoint プレゼンテーション</vt:lpstr>
    </vt:vector>
  </TitlesOfParts>
  <Company>FMU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Shimura Hiroki</dc:creator>
  <cp:lastModifiedBy>縄田 菜穂 (Naho Nawata)</cp:lastModifiedBy>
  <cp:revision>4</cp:revision>
  <dcterms:created xsi:type="dcterms:W3CDTF">2019-10-08T12:12:23Z</dcterms:created>
  <dcterms:modified xsi:type="dcterms:W3CDTF">2026-02-06T00:53:29Z</dcterms:modified>
</cp:coreProperties>
</file>