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21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57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437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6312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693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394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800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966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0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81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46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20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63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5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47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91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66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A779856-6CC6-418A-876D-09AD8E6E5BCF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07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kumimoji="1"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0903" y="1122362"/>
            <a:ext cx="10208028" cy="2051912"/>
          </a:xfrm>
          <a:noFill/>
          <a:ln w="19050">
            <a:solidFill>
              <a:schemeClr val="bg1">
                <a:lumMod val="50000"/>
              </a:schemeClr>
            </a:solidFill>
          </a:ln>
          <a:effectLst/>
        </p:spPr>
        <p:txBody>
          <a:bodyPr anchor="ctr" anchorCtr="0">
            <a:normAutofit/>
          </a:bodyPr>
          <a:lstStyle/>
          <a:p>
            <a:r>
              <a:rPr kumimoji="1" lang="ja-JP" altLang="en-US" sz="4000" dirty="0">
                <a:solidFill>
                  <a:schemeClr val="bg1"/>
                </a:solidFill>
                <a:effectLst/>
                <a:latin typeface="+mn-ea"/>
                <a:ea typeface="+mn-ea"/>
              </a:rPr>
              <a:t>済生会学会</a:t>
            </a:r>
            <a:br>
              <a:rPr lang="en-US" altLang="ja-JP" sz="4000" dirty="0">
                <a:solidFill>
                  <a:schemeClr val="bg1"/>
                </a:solidFill>
                <a:effectLst/>
                <a:latin typeface="+mn-ea"/>
                <a:ea typeface="+mn-ea"/>
              </a:rPr>
            </a:br>
            <a:r>
              <a:rPr lang="ja-JP" altLang="en-US" sz="4000" dirty="0">
                <a:solidFill>
                  <a:schemeClr val="bg1"/>
                </a:solidFill>
                <a:effectLst/>
                <a:latin typeface="+mn-ea"/>
                <a:ea typeface="+mn-ea"/>
              </a:rPr>
              <a:t>ＣＯＩ</a:t>
            </a:r>
            <a:r>
              <a:rPr kumimoji="1" lang="ja-JP" altLang="en-US" sz="4000" dirty="0">
                <a:solidFill>
                  <a:schemeClr val="bg1"/>
                </a:solidFill>
                <a:effectLst/>
                <a:latin typeface="+mn-ea"/>
                <a:ea typeface="+mn-ea"/>
              </a:rPr>
              <a:t>開示</a:t>
            </a:r>
            <a:br>
              <a:rPr kumimoji="1" lang="en-US" altLang="ja-JP" dirty="0">
                <a:solidFill>
                  <a:schemeClr val="bg1"/>
                </a:solidFill>
                <a:effectLst/>
                <a:latin typeface="+mn-ea"/>
                <a:ea typeface="+mn-ea"/>
              </a:rPr>
            </a:br>
            <a:r>
              <a:rPr kumimoji="1" lang="ja-JP" altLang="en-US" sz="2000" dirty="0">
                <a:solidFill>
                  <a:schemeClr val="bg1"/>
                </a:solidFill>
                <a:effectLst/>
                <a:latin typeface="+mn-ea"/>
                <a:ea typeface="+mn-ea"/>
              </a:rPr>
              <a:t>発表者名（全員記載）：◎済生太郎、済生一郎、済生花子、･･･</a:t>
            </a:r>
            <a:br>
              <a:rPr kumimoji="1" lang="en-US" altLang="ja-JP" sz="2200" dirty="0">
                <a:solidFill>
                  <a:schemeClr val="bg1"/>
                </a:solidFill>
                <a:effectLst/>
                <a:latin typeface="+mn-ea"/>
                <a:ea typeface="+mn-ea"/>
              </a:rPr>
            </a:br>
            <a:r>
              <a:rPr lang="ja-JP" altLang="en-US" sz="2200" dirty="0">
                <a:solidFill>
                  <a:schemeClr val="bg1"/>
                </a:solidFill>
                <a:effectLst/>
                <a:latin typeface="+mn-ea"/>
                <a:ea typeface="+mn-ea"/>
              </a:rPr>
              <a:t>　　　　　　　　　　　　　　　　　　　　　　</a:t>
            </a:r>
            <a:r>
              <a:rPr lang="ja-JP" altLang="en-US" sz="1800" dirty="0">
                <a:solidFill>
                  <a:srgbClr val="FF0000"/>
                </a:solidFill>
                <a:effectLst/>
                <a:latin typeface="+mn-ea"/>
                <a:ea typeface="+mn-ea"/>
              </a:rPr>
              <a:t>（◎は代表者につけてください）</a:t>
            </a:r>
            <a:endParaRPr kumimoji="1" lang="ja-JP" altLang="en-US" sz="1800" dirty="0">
              <a:solidFill>
                <a:srgbClr val="FF0000"/>
              </a:solidFill>
              <a:effectLst/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 bwMode="auto">
          <a:xfrm>
            <a:off x="980902" y="498764"/>
            <a:ext cx="766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</a:rPr>
              <a:t>様式１ー</a:t>
            </a:r>
            <a:r>
              <a:rPr kumimoji="1" lang="en-US" altLang="ja-JP" sz="2400" dirty="0">
                <a:solidFill>
                  <a:schemeClr val="bg1"/>
                </a:solidFill>
              </a:rPr>
              <a:t>B</a:t>
            </a:r>
            <a:r>
              <a:rPr kumimoji="1" lang="ja-JP" altLang="en-US" sz="2400" dirty="0">
                <a:solidFill>
                  <a:schemeClr val="bg1"/>
                </a:solidFill>
              </a:rPr>
              <a:t>（申告すべき</a:t>
            </a:r>
            <a:r>
              <a:rPr kumimoji="1" lang="en-US" altLang="ja-JP" sz="2400" dirty="0">
                <a:solidFill>
                  <a:schemeClr val="bg1"/>
                </a:solidFill>
              </a:rPr>
              <a:t>COI</a:t>
            </a:r>
            <a:r>
              <a:rPr kumimoji="1" lang="ja-JP" altLang="en-US" sz="2400" dirty="0">
                <a:solidFill>
                  <a:schemeClr val="bg1"/>
                </a:solidFill>
              </a:rPr>
              <a:t>状態がある（過去</a:t>
            </a:r>
            <a:r>
              <a:rPr kumimoji="1" lang="en-US" altLang="ja-JP" sz="2400" dirty="0">
                <a:solidFill>
                  <a:schemeClr val="bg1"/>
                </a:solidFill>
              </a:rPr>
              <a:t>3</a:t>
            </a:r>
            <a:r>
              <a:rPr kumimoji="1" lang="ja-JP" altLang="en-US" sz="2400" dirty="0">
                <a:solidFill>
                  <a:schemeClr val="bg1"/>
                </a:solidFill>
              </a:rPr>
              <a:t>年間）場合）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57643" y="4178081"/>
            <a:ext cx="9043556" cy="2336024"/>
          </a:xfrm>
          <a:prstGeom prst="rect">
            <a:avLst/>
          </a:prstGeom>
          <a:noFill/>
          <a:effectLst/>
        </p:spPr>
        <p:txBody>
          <a:bodyPr wrap="square" rtlCol="0" anchor="t" anchorCtr="1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ja-JP" altLang="en-US" dirty="0">
                <a:solidFill>
                  <a:schemeClr val="bg1"/>
                </a:solidFill>
                <a:latin typeface="+mj-ea"/>
              </a:rPr>
              <a:t>①顧問：	　　　　　</a:t>
            </a:r>
            <a:r>
              <a:rPr lang="en-US" altLang="ja-JP" dirty="0">
                <a:solidFill>
                  <a:schemeClr val="bg1"/>
                </a:solidFill>
                <a:latin typeface="+mj-ea"/>
              </a:rPr>
              <a:t>PPP</a:t>
            </a:r>
            <a:r>
              <a:rPr lang="ja-JP" altLang="en-US" dirty="0">
                <a:solidFill>
                  <a:schemeClr val="bg1"/>
                </a:solidFill>
                <a:latin typeface="+mj-ea"/>
              </a:rPr>
              <a:t>薬品工業	</a:t>
            </a:r>
            <a:r>
              <a:rPr lang="ja-JP" altLang="en-US" sz="1050" dirty="0">
                <a:solidFill>
                  <a:schemeClr val="bg1"/>
                </a:solidFill>
                <a:latin typeface="+mj-ea"/>
              </a:rPr>
              <a:t>（</a:t>
            </a:r>
            <a:r>
              <a:rPr lang="en-US" altLang="ja-JP" sz="1050" dirty="0">
                <a:solidFill>
                  <a:schemeClr val="bg1"/>
                </a:solidFill>
                <a:latin typeface="+mj-ea"/>
              </a:rPr>
              <a:t>※</a:t>
            </a:r>
            <a:r>
              <a:rPr lang="ja-JP" altLang="en-US" sz="1050" dirty="0">
                <a:solidFill>
                  <a:schemeClr val="bg1"/>
                </a:solidFill>
                <a:latin typeface="+mj-ea"/>
              </a:rPr>
              <a:t>「なし」の場合は、「なし」と記載して下さい）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solidFill>
                  <a:schemeClr val="bg1"/>
                </a:solidFill>
                <a:latin typeface="+mj-ea"/>
              </a:rPr>
              <a:t>②株保有・利益：	</a:t>
            </a:r>
            <a:r>
              <a:rPr lang="en-US" altLang="ja-JP" dirty="0">
                <a:solidFill>
                  <a:schemeClr val="bg1"/>
                </a:solidFill>
                <a:latin typeface="+mj-ea"/>
              </a:rPr>
              <a:t>QQQ</a:t>
            </a:r>
            <a:r>
              <a:rPr lang="ja-JP" altLang="en-US" dirty="0">
                <a:solidFill>
                  <a:schemeClr val="bg1"/>
                </a:solidFill>
                <a:latin typeface="+mj-ea"/>
              </a:rPr>
              <a:t>製薬</a:t>
            </a:r>
            <a:endParaRPr lang="en-US" altLang="ja-JP" dirty="0">
              <a:solidFill>
                <a:schemeClr val="bg1"/>
              </a:solidFill>
              <a:latin typeface="+mj-ea"/>
            </a:endParaRP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solidFill>
                  <a:schemeClr val="bg1"/>
                </a:solidFill>
                <a:latin typeface="+mj-ea"/>
              </a:rPr>
              <a:t>③特許使用料：	</a:t>
            </a:r>
            <a:r>
              <a:rPr lang="en-US" altLang="ja-JP" dirty="0">
                <a:solidFill>
                  <a:schemeClr val="bg1"/>
                </a:solidFill>
                <a:latin typeface="+mj-ea"/>
              </a:rPr>
              <a:t>RRR</a:t>
            </a:r>
            <a:r>
              <a:rPr lang="ja-JP" altLang="en-US" dirty="0">
                <a:solidFill>
                  <a:schemeClr val="bg1"/>
                </a:solidFill>
                <a:latin typeface="+mj-ea"/>
              </a:rPr>
              <a:t>薬品工業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solidFill>
                  <a:schemeClr val="bg1"/>
                </a:solidFill>
                <a:latin typeface="+mj-ea"/>
              </a:rPr>
              <a:t>④講演料：	</a:t>
            </a:r>
            <a:r>
              <a:rPr lang="en-US" altLang="ja-JP" dirty="0">
                <a:solidFill>
                  <a:schemeClr val="bg1"/>
                </a:solidFill>
                <a:latin typeface="+mj-ea"/>
              </a:rPr>
              <a:t>SSS</a:t>
            </a:r>
            <a:r>
              <a:rPr lang="ja-JP" altLang="en-US" dirty="0">
                <a:solidFill>
                  <a:schemeClr val="bg1"/>
                </a:solidFill>
                <a:latin typeface="+mj-ea"/>
              </a:rPr>
              <a:t>製薬，</a:t>
            </a:r>
            <a:r>
              <a:rPr lang="en-US" altLang="ja-JP" dirty="0">
                <a:solidFill>
                  <a:schemeClr val="bg1"/>
                </a:solidFill>
                <a:latin typeface="+mj-ea"/>
              </a:rPr>
              <a:t>TTT</a:t>
            </a:r>
            <a:r>
              <a:rPr lang="ja-JP" altLang="en-US" dirty="0">
                <a:solidFill>
                  <a:schemeClr val="bg1"/>
                </a:solidFill>
                <a:latin typeface="+mj-ea"/>
              </a:rPr>
              <a:t>薬品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solidFill>
                  <a:schemeClr val="bg1"/>
                </a:solidFill>
                <a:latin typeface="+mj-ea"/>
              </a:rPr>
              <a:t>⑤原稿料：	</a:t>
            </a:r>
            <a:r>
              <a:rPr lang="en-US" altLang="ja-JP" dirty="0">
                <a:solidFill>
                  <a:schemeClr val="bg1"/>
                </a:solidFill>
                <a:latin typeface="+mj-ea"/>
              </a:rPr>
              <a:t>UUU</a:t>
            </a:r>
            <a:r>
              <a:rPr lang="ja-JP" altLang="en-US" dirty="0">
                <a:solidFill>
                  <a:schemeClr val="bg1"/>
                </a:solidFill>
                <a:latin typeface="+mj-ea"/>
              </a:rPr>
              <a:t>薬品工業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solidFill>
                  <a:schemeClr val="bg1"/>
                </a:solidFill>
                <a:latin typeface="+mj-ea"/>
              </a:rPr>
              <a:t>⑥受託研究・共同研究費：	</a:t>
            </a:r>
            <a:r>
              <a:rPr lang="en-US" altLang="ja-JP" dirty="0">
                <a:solidFill>
                  <a:schemeClr val="bg1"/>
                </a:solidFill>
                <a:latin typeface="+mj-ea"/>
              </a:rPr>
              <a:t>VVV</a:t>
            </a:r>
            <a:r>
              <a:rPr lang="ja-JP" altLang="en-US" dirty="0">
                <a:solidFill>
                  <a:schemeClr val="bg1"/>
                </a:solidFill>
                <a:latin typeface="+mj-ea"/>
              </a:rPr>
              <a:t>製薬</a:t>
            </a:r>
            <a:endParaRPr lang="en-US" altLang="ja-JP" dirty="0">
              <a:solidFill>
                <a:schemeClr val="bg1"/>
              </a:solidFill>
              <a:latin typeface="+mj-ea"/>
            </a:endParaRP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solidFill>
                  <a:schemeClr val="bg1"/>
                </a:solidFill>
                <a:latin typeface="+mj-ea"/>
              </a:rPr>
              <a:t>⑦奨学寄附金：	</a:t>
            </a:r>
            <a:r>
              <a:rPr lang="en-US" altLang="ja-JP" dirty="0">
                <a:solidFill>
                  <a:schemeClr val="bg1"/>
                </a:solidFill>
                <a:latin typeface="+mj-ea"/>
              </a:rPr>
              <a:t>XXX</a:t>
            </a:r>
            <a:r>
              <a:rPr lang="ja-JP" altLang="en-US" dirty="0">
                <a:solidFill>
                  <a:schemeClr val="bg1"/>
                </a:solidFill>
                <a:latin typeface="+mj-ea"/>
              </a:rPr>
              <a:t>製薬</a:t>
            </a:r>
          </a:p>
          <a:p>
            <a:pPr>
              <a:lnSpc>
                <a:spcPct val="900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solidFill>
                  <a:schemeClr val="bg1"/>
                </a:solidFill>
                <a:latin typeface="+mj-ea"/>
              </a:rPr>
              <a:t>⑧寄附講座所属：	</a:t>
            </a:r>
            <a:r>
              <a:rPr lang="en-US" altLang="ja-JP" dirty="0">
                <a:solidFill>
                  <a:schemeClr val="bg1"/>
                </a:solidFill>
                <a:latin typeface="+mj-ea"/>
              </a:rPr>
              <a:t>YYY</a:t>
            </a:r>
            <a:r>
              <a:rPr lang="ja-JP" altLang="en-US" dirty="0">
                <a:solidFill>
                  <a:schemeClr val="bg1"/>
                </a:solidFill>
                <a:latin typeface="+mj-ea"/>
              </a:rPr>
              <a:t>製薬</a:t>
            </a:r>
          </a:p>
          <a:p>
            <a:pPr>
              <a:lnSpc>
                <a:spcPct val="90000"/>
              </a:lnSpc>
              <a:spcAft>
                <a:spcPts val="1200"/>
              </a:spcAft>
              <a:tabLst>
                <a:tab pos="2957513" algn="l"/>
                <a:tab pos="8248650" algn="r"/>
              </a:tabLst>
              <a:defRPr/>
            </a:pPr>
            <a:r>
              <a:rPr lang="ja-JP" altLang="en-US" dirty="0">
                <a:solidFill>
                  <a:schemeClr val="bg1"/>
                </a:solidFill>
                <a:latin typeface="+mj-ea"/>
              </a:rPr>
              <a:t>⑨贈答品などの報酬：	</a:t>
            </a:r>
            <a:r>
              <a:rPr lang="en-US" altLang="ja-JP" dirty="0">
                <a:solidFill>
                  <a:schemeClr val="bg1"/>
                </a:solidFill>
                <a:latin typeface="+mj-ea"/>
              </a:rPr>
              <a:t>ZZZ</a:t>
            </a:r>
            <a:r>
              <a:rPr lang="ja-JP" altLang="en-US" dirty="0">
                <a:solidFill>
                  <a:schemeClr val="bg1"/>
                </a:solidFill>
                <a:latin typeface="+mj-ea"/>
              </a:rPr>
              <a:t>薬品工業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24191" y="3347875"/>
            <a:ext cx="9172704" cy="6463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+mj-ea"/>
              </a:rPr>
              <a:t>演題発表内容に関連し、発表者全員を対象とした開示すべきＣＯＩ関係にある企業などとして、</a:t>
            </a:r>
            <a:endParaRPr lang="en-US" altLang="ja-JP" dirty="0">
              <a:solidFill>
                <a:schemeClr val="bg1"/>
              </a:solidFill>
              <a:latin typeface="+mj-ea"/>
            </a:endParaRPr>
          </a:p>
          <a:p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23817" y="3707481"/>
            <a:ext cx="5471844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+mj-ea"/>
              </a:rPr>
              <a:t>（以下、開示すべき内容がある項目のみ記載）</a:t>
            </a:r>
            <a:endParaRPr lang="en-US" altLang="ja-JP" dirty="0">
              <a:solidFill>
                <a:srgbClr val="FF0000"/>
              </a:solidFill>
              <a:latin typeface="+mj-ea"/>
            </a:endParaRPr>
          </a:p>
          <a:p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80902" y="3174274"/>
            <a:ext cx="10208029" cy="3432266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bg1"/>
                </a:solidFill>
              </a:ln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98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石版">
  <a:themeElements>
    <a:clrScheme name="石版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石版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石版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石版</Template>
  <TotalTime>126</TotalTime>
  <Words>185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Calisto MT</vt:lpstr>
      <vt:lpstr>Wingdings 2</vt:lpstr>
      <vt:lpstr>石版</vt:lpstr>
      <vt:lpstr>済生会学会 ＣＯＩ開示 発表者名（全員記載）：◎済生太郎、済生一郎、済生花子、･･･ 　　　　　　　　　　　　　　　　　　　　　　（◎は代表者につけてください）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加島 史</dc:creator>
  <cp:lastModifiedBy>住野 一郎 (Ichiro Sumino)</cp:lastModifiedBy>
  <cp:revision>20</cp:revision>
  <dcterms:created xsi:type="dcterms:W3CDTF">2023-06-12T06:24:51Z</dcterms:created>
  <dcterms:modified xsi:type="dcterms:W3CDTF">2025-06-17T08:42:15Z</dcterms:modified>
</cp:coreProperties>
</file>