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353" autoAdjust="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8B8F706C-8282-4219-BC4C-DBCF53FDC4E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68B96E3-F0EE-47BC-B776-D3C1635B2D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 latinLnBrk="0">
              <a:defRPr kumimoji="1" lang="ja-JP" sz="1300"/>
            </a:lvl1pPr>
          </a:lstStyle>
          <a:p>
            <a:fld id="{EC13577B-6902-467D-A26C-08A0DD5E4E03}" type="datetimeFigureOut">
              <a:t>2025/10/16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 latinLnBrk="0">
              <a:defRPr kumimoji="1" lang="ja-JP" sz="1300"/>
            </a:lvl1pPr>
          </a:lstStyle>
          <a:p>
            <a:fld id="{DF61EA0F-A667-4B49-8422-0062BC55E249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kumimoji="1" lang="ja-JP" sz="405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8203" y="5110611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kumimoji="1" lang="ja-JP" sz="21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algn="ctr" latinLnBrk="0">
              <a:buNone/>
              <a:defRPr kumimoji="1" lang="ja-JP" sz="1500"/>
            </a:lvl2pPr>
            <a:lvl3pPr marL="685800" indent="0" algn="ctr" latinLnBrk="0">
              <a:buNone/>
              <a:defRPr kumimoji="1" lang="ja-JP" sz="1350"/>
            </a:lvl3pPr>
            <a:lvl4pPr marL="1028700" indent="0" algn="ctr" latinLnBrk="0">
              <a:buNone/>
              <a:defRPr kumimoji="1" lang="ja-JP" sz="1200"/>
            </a:lvl4pPr>
            <a:lvl5pPr marL="1371600" indent="0" algn="ctr" latinLnBrk="0">
              <a:buNone/>
              <a:defRPr kumimoji="1" lang="ja-JP" sz="1200"/>
            </a:lvl5pPr>
            <a:lvl6pPr marL="1714500" indent="0" algn="ctr" latinLnBrk="0">
              <a:buNone/>
              <a:defRPr kumimoji="1" lang="ja-JP" sz="1200"/>
            </a:lvl6pPr>
            <a:lvl7pPr marL="2057400" indent="0" algn="ctr" latinLnBrk="0">
              <a:buNone/>
              <a:defRPr kumimoji="1" lang="ja-JP" sz="1200"/>
            </a:lvl7pPr>
            <a:lvl8pPr marL="2400300" indent="0" algn="ctr" latinLnBrk="0">
              <a:buNone/>
              <a:defRPr kumimoji="1" lang="ja-JP" sz="1200"/>
            </a:lvl8pPr>
            <a:lvl9pPr marL="2743200" indent="0" algn="ctr" latinLnBrk="0">
              <a:buNone/>
              <a:defRPr kumimoji="1" lang="ja-JP" sz="12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53748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4435" y="0"/>
            <a:ext cx="10749367" cy="892098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2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kumimoji="1" lang="ja-JP" sz="12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kumimoji="1" lang="ja-JP" sz="105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kumimoji="1" lang="ja-JP" sz="9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1" y="2402239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kumimoji="1" lang="ja-JP" sz="36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kumimoji="1" lang="ja-JP" sz="2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latinLnBrk="0">
              <a:buNone/>
              <a:defRPr kumimoji="1" lang="ja-JP" sz="1500"/>
            </a:lvl2pPr>
            <a:lvl3pPr marL="685800" indent="0" latinLnBrk="0">
              <a:buNone/>
              <a:defRPr kumimoji="1" lang="ja-JP" sz="1350"/>
            </a:lvl3pPr>
            <a:lvl4pPr marL="1028700" indent="0" latinLnBrk="0">
              <a:buNone/>
              <a:defRPr kumimoji="1" lang="ja-JP" sz="1200"/>
            </a:lvl4pPr>
            <a:lvl5pPr marL="1371600" indent="0" latinLnBrk="0">
              <a:buNone/>
              <a:defRPr kumimoji="1" lang="ja-JP" sz="1200"/>
            </a:lvl5pPr>
            <a:lvl6pPr marL="1714500" indent="0" latinLnBrk="0">
              <a:buNone/>
              <a:defRPr kumimoji="1" lang="ja-JP" sz="1200"/>
            </a:lvl6pPr>
            <a:lvl7pPr marL="2057400" indent="0" latinLnBrk="0">
              <a:buNone/>
              <a:defRPr kumimoji="1" lang="ja-JP" sz="1200"/>
            </a:lvl7pPr>
            <a:lvl8pPr marL="2400300" indent="0" latinLnBrk="0">
              <a:buNone/>
              <a:defRPr kumimoji="1" lang="ja-JP" sz="1200"/>
            </a:lvl8pPr>
            <a:lvl9pPr marL="2743200" indent="0" latinLnBrk="0">
              <a:buNone/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9" name="長方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1851" y="2193929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89665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89665" y="2193929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11" name="長方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7" name="長方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 latinLnBrk="0">
              <a:buNone/>
              <a:defRPr kumimoji="1" lang="ja-JP" sz="2400"/>
            </a:lvl1pPr>
            <a:lvl2pPr marL="342900" indent="0" latinLnBrk="0">
              <a:buNone/>
              <a:defRPr kumimoji="1" lang="ja-JP" sz="2100"/>
            </a:lvl2pPr>
            <a:lvl3pPr marL="685800" indent="0" latinLnBrk="0">
              <a:buNone/>
              <a:defRPr kumimoji="1" lang="ja-JP" sz="1800"/>
            </a:lvl3pPr>
            <a:lvl4pPr marL="1028700" indent="0" latinLnBrk="0">
              <a:buNone/>
              <a:defRPr kumimoji="1" lang="ja-JP" sz="1500"/>
            </a:lvl4pPr>
            <a:lvl5pPr marL="1371600" indent="0" latinLnBrk="0">
              <a:buNone/>
              <a:defRPr kumimoji="1" lang="ja-JP" sz="1500"/>
            </a:lvl5pPr>
            <a:lvl6pPr marL="1714500" indent="0" latinLnBrk="0">
              <a:buNone/>
              <a:defRPr kumimoji="1" lang="ja-JP" sz="1500"/>
            </a:lvl6pPr>
            <a:lvl7pPr marL="2057400" indent="0" latinLnBrk="0">
              <a:buNone/>
              <a:defRPr kumimoji="1" lang="ja-JP" sz="1500"/>
            </a:lvl7pPr>
            <a:lvl8pPr marL="2400300" indent="0" latinLnBrk="0">
              <a:buNone/>
              <a:defRPr kumimoji="1" lang="ja-JP" sz="1500"/>
            </a:lvl8pPr>
            <a:lvl9pPr marL="2743200" indent="0" latinLnBrk="0">
              <a:buNone/>
              <a:defRPr kumimoji="1" lang="ja-JP" sz="1500"/>
            </a:lvl9pPr>
          </a:lstStyle>
          <a:p>
            <a:r>
              <a:rPr kumimoji="1" lang="ja-JP" altLang="en-US"/>
              <a:t>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077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kumimoji="1" lang="ja-JP" sz="33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/>
          </p:cNvSpPr>
          <p:nvPr/>
        </p:nvSpPr>
        <p:spPr>
          <a:xfrm>
            <a:off x="678611" y="500332"/>
            <a:ext cx="10834777" cy="24156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79</a:t>
            </a:r>
            <a:r>
              <a:rPr kumimoji="1" lang="ja-JP" altLang="en-US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回国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立病院総合医学会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10" name="テキスト ボックス 9"/>
          <p:cNvSpPr txBox="1">
            <a:spLocks/>
          </p:cNvSpPr>
          <p:nvPr/>
        </p:nvSpPr>
        <p:spPr>
          <a:xfrm>
            <a:off x="953984" y="3162949"/>
            <a:ext cx="10291313" cy="72637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私の今回の演題に関連して、開示すべき利益相反は以下のとおりです。</a:t>
            </a:r>
          </a:p>
        </p:txBody>
      </p:sp>
      <p:sp>
        <p:nvSpPr>
          <p:cNvPr id="14" name="テキスト ボックス 13"/>
          <p:cNvSpPr txBox="1">
            <a:spLocks/>
          </p:cNvSpPr>
          <p:nvPr/>
        </p:nvSpPr>
        <p:spPr>
          <a:xfrm>
            <a:off x="953984" y="4046388"/>
            <a:ext cx="5142015" cy="23018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①顧問：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②株式保有・利益：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③特許権使用料：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④講演料：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⑤原稿料：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F4B726-99E6-4BB6-BF69-4073107B1579}"/>
              </a:ext>
            </a:extLst>
          </p:cNvPr>
          <p:cNvSpPr txBox="1">
            <a:spLocks/>
          </p:cNvSpPr>
          <p:nvPr/>
        </p:nvSpPr>
        <p:spPr>
          <a:xfrm>
            <a:off x="6371373" y="4046388"/>
            <a:ext cx="5501313" cy="23018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⑥研究費：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⑦奨学寄付金：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⑧寄付講座所属：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あり（○○製薬）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⑨贈答品など：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78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メイリオ</vt:lpstr>
      <vt:lpstr>Arial</vt:lpstr>
      <vt:lpstr>Calibri</vt:lpstr>
      <vt:lpstr>WelcomeDoc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2014-04-16T06:41:38Z</dcterms:created>
  <dcterms:modified xsi:type="dcterms:W3CDTF">2025-10-16T06:55:38Z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