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3" d="100"/>
          <a:sy n="73" d="100"/>
        </p:scale>
        <p:origin x="3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D7AE81-D1A3-AC8B-EE60-3603557F3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08B996E-6CD1-7EA6-348F-9B2DAA1D7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56270C-C41B-C362-3A33-42CAD172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4DE4BC-5CC4-B390-866E-596B3E1EC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308DA4-14B4-8059-4333-E38F75F9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30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EA9D14-E638-D756-E0FC-50EBB44B6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F434A9-228D-CE83-D5C5-E31CED6D3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87218C-0441-0855-6570-A7856F48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1EDBDB-9398-D722-D672-B0ECDD4B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47C374-6199-F615-15B6-D2C9067FE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0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52B3033-CEAA-B757-4FCF-2DEA8ECEAF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ED45CE-34D1-E7D4-1268-DB6C25925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09F5F2-CE4C-7AB1-5A95-38DCEE0EA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64D2DC-9A6A-9869-5B36-66940B71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44A885-0C45-2E99-22BA-2E9B48C5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48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2EBFD2-2151-E7D9-B3A5-4AB64B741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12E574-55C8-1F62-C0C0-7F2BDCC69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7C0887-9145-C28A-64CA-3655447F8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CF6B85-E082-AE9A-330E-37DDD8B42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A57FA6-03FF-EC01-4D79-FE1627123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8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E9E4B-FF9A-3AF7-77AB-036816204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84BFA6-77C2-C6CA-F4EA-2CDD2F592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D1226B-96F7-E52A-750F-8DAEC61A2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76BF0-1A14-7CB9-6E52-E0BB72B2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B5340A-0C83-8DAA-B277-B9A05BD2C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36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C0786C-2CC3-3037-F4E3-F18A80B13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A089C5-E775-F69C-B6EE-7943266BF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6463EA-1D8A-45C6-9D28-F9F694081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52E61F-6116-6B9F-F76C-F8E2F6E0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EE1518-0038-6ED0-0CDE-002A20271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5D71D3-96BF-02AE-D9FC-92F390554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42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EC05DB-93BD-A05E-B3F7-B3076254F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C7DA0A-327F-7FE0-B87D-87BAA4B23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57D021-C12C-7858-D6DF-E08D08223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84407C-623E-9183-7339-46799774D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1DE4B7-8D28-DF06-11AC-7B042207D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F4372D-7ACA-0810-3832-31DA75436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140759-EC45-216C-19FF-11E433CE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B0E9C81-43FE-0765-A838-F1240FBC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62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796021-D447-94E2-9084-0A4B1B319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2F53B8-F2C3-AC6C-603B-33D90324B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CA4CA4-397E-E9A6-5693-A9660DED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771015-35AC-B659-B674-6897E7A09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89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2CFD3B-1402-8DC8-2C87-197CB4D5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E949E1-EF6D-F4A3-E5C7-8E2F87ADA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3B6BDF3-BFF9-87B4-D1BE-16B5A15C3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8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EBF84-3601-B698-5E76-35257CC1E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E29FF0-7453-43BB-DBD0-0AD42CEB0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DF4EAE-35D9-8CF4-DCD3-4333CF885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43F3E5-E27F-5538-E4A1-10AA7FFCD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209151-FFA4-25B3-6196-1803FC62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AD36D7-DA48-A701-0187-D8616798D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4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59D8AA-0070-2C5E-E67C-2FF9FCC7B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9A8349D-B62B-834C-75E7-846C9FCA27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9414F2-7825-492A-1B1A-F897BDD63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6F25C5-0CB0-67F1-E439-8787E30C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404126-2B52-63F5-CD73-3092C79FE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F66CD2-7127-54A7-0CA7-38BAA72E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01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FE7C58-2E24-3331-32CC-41980969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1D62E2-8A01-8CC6-9C8F-7D5469584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8AC554-080B-020E-C63B-EB7ABEE2D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39AAF-BDCA-4CA3-BCA2-21325B4199F4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8B8433-B9C4-A8BE-2428-8458E59F8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47960-C15D-9B01-E283-59EC1FB39C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A3C26-23CE-4361-B937-CE404C52D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59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F98536-E3AD-FD00-A1E0-26D87463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B031AEC-7BB7-DE59-C2D4-79B72AA28651}"/>
              </a:ext>
            </a:extLst>
          </p:cNvPr>
          <p:cNvGrpSpPr/>
          <p:nvPr/>
        </p:nvGrpSpPr>
        <p:grpSpPr>
          <a:xfrm>
            <a:off x="1143000" y="2171078"/>
            <a:ext cx="9906000" cy="3135180"/>
            <a:chOff x="152400" y="1123950"/>
            <a:chExt cx="8839200" cy="2973526"/>
          </a:xfrm>
        </p:grpSpPr>
        <p:sp>
          <p:nvSpPr>
            <p:cNvPr id="4" name="Rectangle 2">
              <a:extLst>
                <a:ext uri="{FF2B5EF4-FFF2-40B4-BE49-F238E27FC236}">
                  <a16:creationId xmlns:a16="http://schemas.microsoft.com/office/drawing/2014/main" id="{72BD6708-444D-BCE4-99BF-9E22D30DB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1123950"/>
              <a:ext cx="8839200" cy="1077218"/>
            </a:xfrm>
            <a:prstGeom prst="rect">
              <a:avLst/>
            </a:prstGeom>
            <a:solidFill>
              <a:srgbClr val="FFFFFF"/>
            </a:solid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0" lang="en-US" altLang="ja-JP" sz="3200" dirty="0">
                  <a:solidFill>
                    <a:srgbClr val="1C1C1C"/>
                  </a:solidFill>
                  <a:latin typeface="Arial" charset="0"/>
                  <a:ea typeface="HGPｺﾞｼｯｸE" pitchFamily="50" charset="-128"/>
                </a:rPr>
                <a:t>The 36th Annual Meeting of the Japan Elbow Society COI Disclosure</a:t>
              </a:r>
            </a:p>
          </p:txBody>
        </p:sp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4E879025-13D8-6431-975B-64A3E6CE47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672" y="2343150"/>
              <a:ext cx="7467600" cy="1754326"/>
            </a:xfrm>
            <a:prstGeom prst="rect">
              <a:avLst/>
            </a:prstGeom>
            <a:solidFill>
              <a:srgbClr val="FFFFFF"/>
            </a:solid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Tx/>
                <a:buNone/>
              </a:pPr>
              <a:r>
                <a:rPr kumimoji="0" lang="en-US" altLang="ja-JP" sz="3600" dirty="0">
                  <a:solidFill>
                    <a:srgbClr val="D60093"/>
                  </a:solidFill>
                  <a:latin typeface="Arial" charset="0"/>
                  <a:ea typeface="HGPｺﾞｼｯｸE" pitchFamily="50" charset="-128"/>
                </a:rPr>
                <a:t>The author has no conflict of interest to disclose with respect to this presentation.</a:t>
              </a:r>
              <a:endParaRPr kumimoji="0" lang="en-US" altLang="ja-JP" sz="28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endParaRPr>
            </a:p>
          </p:txBody>
        </p:sp>
      </p:grpSp>
      <p:sp>
        <p:nvSpPr>
          <p:cNvPr id="6" name="Text Box 6">
            <a:extLst>
              <a:ext uri="{FF2B5EF4-FFF2-40B4-BE49-F238E27FC236}">
                <a16:creationId xmlns:a16="http://schemas.microsoft.com/office/drawing/2014/main" id="{7F502B58-4FD1-FB7F-6DD2-E58EE75D3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5558" y="5455959"/>
            <a:ext cx="62484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Presenting author</a:t>
            </a:r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: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A011D36-349D-B49B-E12F-B76B229CB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26" y="241141"/>
            <a:ext cx="11872148" cy="144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64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6C4D2-2B6A-F801-2BE5-6ADDB6484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5B29C0-171F-3B6A-D37E-68010FA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9A8FCB2-6035-E15C-C91A-B0B900A0D56C}"/>
              </a:ext>
            </a:extLst>
          </p:cNvPr>
          <p:cNvGrpSpPr/>
          <p:nvPr/>
        </p:nvGrpSpPr>
        <p:grpSpPr>
          <a:xfrm>
            <a:off x="1143000" y="2171078"/>
            <a:ext cx="9906000" cy="2673793"/>
            <a:chOff x="152400" y="1123950"/>
            <a:chExt cx="8839200" cy="2535929"/>
          </a:xfrm>
        </p:grpSpPr>
        <p:sp>
          <p:nvSpPr>
            <p:cNvPr id="4" name="Rectangle 2">
              <a:extLst>
                <a:ext uri="{FF2B5EF4-FFF2-40B4-BE49-F238E27FC236}">
                  <a16:creationId xmlns:a16="http://schemas.microsoft.com/office/drawing/2014/main" id="{B8A77057-A202-6538-8B7B-20D392BD94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1123950"/>
              <a:ext cx="8839200" cy="1077218"/>
            </a:xfrm>
            <a:prstGeom prst="rect">
              <a:avLst/>
            </a:prstGeom>
            <a:solidFill>
              <a:srgbClr val="FFFFFF"/>
            </a:solid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0" lang="en-US" altLang="ja-JP" sz="3200" dirty="0">
                  <a:solidFill>
                    <a:srgbClr val="1C1C1C"/>
                  </a:solidFill>
                  <a:latin typeface="Arial" charset="0"/>
                  <a:ea typeface="HGPｺﾞｼｯｸE" pitchFamily="50" charset="-128"/>
                </a:rPr>
                <a:t>The 36th Annual Meeting of the Japan Elbow Society COI Disclosure</a:t>
              </a:r>
            </a:p>
          </p:txBody>
        </p:sp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A67CBC18-970B-F031-4FA8-23775EA59C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2638204"/>
              <a:ext cx="7467600" cy="1021675"/>
            </a:xfrm>
            <a:prstGeom prst="rect">
              <a:avLst/>
            </a:prstGeom>
            <a:solidFill>
              <a:srgbClr val="FFFFFF"/>
            </a:solid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kumimoji="0" lang="en-US" altLang="ja-JP" dirty="0">
                  <a:solidFill>
                    <a:srgbClr val="D60093"/>
                  </a:solidFill>
                  <a:latin typeface="Arial" charset="0"/>
                  <a:ea typeface="HGPｺﾞｼｯｸE" pitchFamily="50" charset="-128"/>
                </a:rPr>
                <a:t>Lecture fees have been received from</a:t>
              </a:r>
              <a:r>
                <a:rPr kumimoji="0" lang="en-US" altLang="ja-JP" dirty="0">
                  <a:solidFill>
                    <a:srgbClr val="D60093"/>
                  </a:solidFill>
                  <a:latin typeface="HGPｺﾞｼｯｸE" pitchFamily="50" charset="-128"/>
                  <a:ea typeface="HGPｺﾞｼｯｸE" pitchFamily="50" charset="-128"/>
                </a:rPr>
                <a:t> ○○○○</a:t>
              </a:r>
              <a:r>
                <a:rPr kumimoji="0" lang="en-US" altLang="ja-JP" dirty="0">
                  <a:solidFill>
                    <a:srgbClr val="D60093"/>
                  </a:solidFill>
                  <a:latin typeface="Arial" charset="0"/>
                  <a:ea typeface="HGPｺﾞｼｯｸE" pitchFamily="50" charset="-128"/>
                </a:rPr>
                <a:t>.</a:t>
              </a:r>
              <a:endParaRPr kumimoji="0" lang="en-US" altLang="ja-JP" sz="24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endParaRPr>
            </a:p>
          </p:txBody>
        </p:sp>
      </p:grpSp>
      <p:sp>
        <p:nvSpPr>
          <p:cNvPr id="6" name="Text Box 6">
            <a:extLst>
              <a:ext uri="{FF2B5EF4-FFF2-40B4-BE49-F238E27FC236}">
                <a16:creationId xmlns:a16="http://schemas.microsoft.com/office/drawing/2014/main" id="{29A0CAEF-F86F-E172-B720-682C94F65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5558" y="5455959"/>
            <a:ext cx="62484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Presenting author</a:t>
            </a:r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: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A36DC5C-C2FF-7215-DB4E-E4BD2D335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26" y="241141"/>
            <a:ext cx="11872148" cy="144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6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7E7B7-B8B8-A701-BAD0-49E829EAA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EC1FA2-6F39-A207-5081-56E12FA2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55AC43B-6F82-67FF-C60E-D1911A279EA2}"/>
              </a:ext>
            </a:extLst>
          </p:cNvPr>
          <p:cNvGrpSpPr/>
          <p:nvPr/>
        </p:nvGrpSpPr>
        <p:grpSpPr>
          <a:xfrm>
            <a:off x="1143000" y="2171078"/>
            <a:ext cx="9906000" cy="2693388"/>
            <a:chOff x="152400" y="1123950"/>
            <a:chExt cx="8839200" cy="2554513"/>
          </a:xfrm>
        </p:grpSpPr>
        <p:sp>
          <p:nvSpPr>
            <p:cNvPr id="4" name="Rectangle 2">
              <a:extLst>
                <a:ext uri="{FF2B5EF4-FFF2-40B4-BE49-F238E27FC236}">
                  <a16:creationId xmlns:a16="http://schemas.microsoft.com/office/drawing/2014/main" id="{A1B51EA1-0248-64E8-B026-99AF30D4A7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1123950"/>
              <a:ext cx="8839200" cy="1077218"/>
            </a:xfrm>
            <a:prstGeom prst="rect">
              <a:avLst/>
            </a:prstGeom>
            <a:solidFill>
              <a:srgbClr val="FFFFFF"/>
            </a:solid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0" lang="en-US" altLang="ja-JP" sz="3200" dirty="0">
                  <a:solidFill>
                    <a:srgbClr val="1C1C1C"/>
                  </a:solidFill>
                  <a:latin typeface="Arial" charset="0"/>
                  <a:ea typeface="HGPｺﾞｼｯｸE" pitchFamily="50" charset="-128"/>
                </a:rPr>
                <a:t>The 36th Annual Meeting of the Japan Elbow Society COI Disclosure</a:t>
              </a:r>
            </a:p>
          </p:txBody>
        </p:sp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9D0C38CE-4943-59E8-11D5-BA664382E5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2656788"/>
              <a:ext cx="7467600" cy="1021675"/>
            </a:xfrm>
            <a:prstGeom prst="rect">
              <a:avLst/>
            </a:prstGeom>
            <a:solidFill>
              <a:srgbClr val="FFFFFF"/>
            </a:solid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Tx/>
                <a:buNone/>
              </a:pPr>
              <a:r>
                <a:rPr kumimoji="0" lang="en-US" altLang="ja-JP" dirty="0">
                  <a:solidFill>
                    <a:srgbClr val="D60093"/>
                  </a:solidFill>
                  <a:latin typeface="Arial" charset="0"/>
                  <a:ea typeface="HGPｺﾞｼｯｸE" pitchFamily="50" charset="-128"/>
                </a:rPr>
                <a:t>Research funding as an advisor has been received from ○○○○.</a:t>
              </a:r>
            </a:p>
          </p:txBody>
        </p:sp>
      </p:grpSp>
      <p:sp>
        <p:nvSpPr>
          <p:cNvPr id="6" name="Text Box 6">
            <a:extLst>
              <a:ext uri="{FF2B5EF4-FFF2-40B4-BE49-F238E27FC236}">
                <a16:creationId xmlns:a16="http://schemas.microsoft.com/office/drawing/2014/main" id="{D65FDC42-3D49-12CB-D13E-4DFC8BE2E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5558" y="5455959"/>
            <a:ext cx="62484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Presenting author</a:t>
            </a:r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: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E4D5DD0-DE3B-6044-F30C-6FC2D00B2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26" y="241141"/>
            <a:ext cx="11872148" cy="144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01274D-D5EE-3841-B5BE-C9BADF768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E42507-6DD4-F01E-16B0-AC7D7B663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8CDCC0A-3085-9E05-52C0-0AF100E3C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737" y="1764652"/>
            <a:ext cx="11608525" cy="954107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z="28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The 36th Annual Meeting of the Japan Elbow Society</a:t>
            </a:r>
          </a:p>
          <a:p>
            <a:r>
              <a:rPr kumimoji="0" lang="en-US" altLang="ja-JP" sz="28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COI Disclosure</a:t>
            </a:r>
            <a:r>
              <a:rPr kumimoji="0" lang="ja-JP" altLang="en-US" sz="28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　</a:t>
            </a:r>
            <a:r>
              <a:rPr kumimoji="0" lang="en-US" altLang="ja-JP" sz="28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Presenting author: ●● ●●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36E2DD99-39DD-1BEE-B933-6E1396DE3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5558" y="5455959"/>
            <a:ext cx="62484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Presenting author</a:t>
            </a:r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: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E90463F-CDDE-2731-7819-D30A2646C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26" y="241141"/>
            <a:ext cx="11872148" cy="1449547"/>
          </a:xfrm>
          <a:prstGeom prst="rect">
            <a:avLst/>
          </a:prstGeom>
        </p:spPr>
      </p:pic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5A491E6E-A3A2-465C-47AB-7BD2CF08E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72185"/>
              </p:ext>
            </p:extLst>
          </p:nvPr>
        </p:nvGraphicFramePr>
        <p:xfrm>
          <a:off x="1349828" y="2792724"/>
          <a:ext cx="9862458" cy="38788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0466">
                  <a:extLst>
                    <a:ext uri="{9D8B030D-6E8A-4147-A177-3AD203B41FA5}">
                      <a16:colId xmlns:a16="http://schemas.microsoft.com/office/drawing/2014/main" val="4157508783"/>
                    </a:ext>
                  </a:extLst>
                </a:gridCol>
                <a:gridCol w="2210551">
                  <a:extLst>
                    <a:ext uri="{9D8B030D-6E8A-4147-A177-3AD203B41FA5}">
                      <a16:colId xmlns:a16="http://schemas.microsoft.com/office/drawing/2014/main" val="2246863836"/>
                    </a:ext>
                  </a:extLst>
                </a:gridCol>
                <a:gridCol w="850212">
                  <a:extLst>
                    <a:ext uri="{9D8B030D-6E8A-4147-A177-3AD203B41FA5}">
                      <a16:colId xmlns:a16="http://schemas.microsoft.com/office/drawing/2014/main" val="3204390566"/>
                    </a:ext>
                  </a:extLst>
                </a:gridCol>
                <a:gridCol w="4931229">
                  <a:extLst>
                    <a:ext uri="{9D8B030D-6E8A-4147-A177-3AD203B41FA5}">
                      <a16:colId xmlns:a16="http://schemas.microsoft.com/office/drawing/2014/main" val="2266762645"/>
                    </a:ext>
                  </a:extLst>
                </a:gridCol>
              </a:tblGrid>
              <a:tr h="55607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Amount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Applicable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Name of Company Concerned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8224"/>
                  </a:ext>
                </a:extLst>
              </a:tr>
              <a:tr h="5394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err="1"/>
                        <a:t>Exective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en-US" altLang="ja-JP" sz="1200" baseline="0" dirty="0"/>
                        <a:t> </a:t>
                      </a:r>
                      <a:r>
                        <a:rPr kumimoji="1" lang="en-US" altLang="ja-JP" sz="1200" dirty="0"/>
                        <a:t>advisor 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＞</a:t>
                      </a:r>
                      <a:r>
                        <a:rPr kumimoji="1" lang="en-US" altLang="ja-JP" sz="1200" dirty="0"/>
                        <a:t>1,000,000 yen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362770"/>
                  </a:ext>
                </a:extLst>
              </a:tr>
              <a:tr h="5394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HGPｺﾞｼｯｸE" pitchFamily="50" charset="-128"/>
                        </a:rPr>
                        <a:t>Stocks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＞</a:t>
                      </a:r>
                      <a:r>
                        <a:rPr kumimoji="1" lang="en-US" altLang="ja-JP" sz="1200" dirty="0"/>
                        <a:t>1,000,000 yen profit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/  shareholding </a:t>
                      </a:r>
                      <a:r>
                        <a:rPr kumimoji="1" lang="ja-JP" altLang="en-US" sz="1200" dirty="0"/>
                        <a:t>＞</a:t>
                      </a:r>
                      <a:r>
                        <a:rPr kumimoji="1" lang="en-US" altLang="ja-JP" sz="1200" dirty="0"/>
                        <a:t>5%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612102"/>
                  </a:ext>
                </a:extLst>
              </a:tr>
              <a:tr h="5394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Patent royalties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6617"/>
                  </a:ext>
                </a:extLst>
              </a:tr>
              <a:tr h="6254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Lecture fees, etc.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8939"/>
                  </a:ext>
                </a:extLst>
              </a:tr>
              <a:tr h="5394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Manuscript fees, etc.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72879"/>
                  </a:ext>
                </a:extLst>
              </a:tr>
              <a:tr h="5394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Research expenses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2,000,000 yen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Yes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Xxxx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 Pharmaceuticals</a:t>
                      </a:r>
                    </a:p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30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50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159</Words>
  <Application>Microsoft Office PowerPoint</Application>
  <PresentationFormat>ワイド画面</PresentationFormat>
  <Paragraphs>35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6yuk-okumura</dc:creator>
  <cp:lastModifiedBy>staff-hokkaido23</cp:lastModifiedBy>
  <cp:revision>2</cp:revision>
  <dcterms:created xsi:type="dcterms:W3CDTF">2023-10-05T00:47:16Z</dcterms:created>
  <dcterms:modified xsi:type="dcterms:W3CDTF">2024-02-05T09:20:59Z</dcterms:modified>
</cp:coreProperties>
</file>