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61" r:id="rId3"/>
  </p:sldIdLst>
  <p:sldSz cx="12192000" cy="6858000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656" y="-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322" y="0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322" y="9440372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8693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5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39" indent="-28820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830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3962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5094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226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7357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8489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621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39" indent="-28820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830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3962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5094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226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7357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8489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621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7700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2018/1/5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07729" y="1805056"/>
            <a:ext cx="9238592" cy="2310091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ja-JP" sz="4000" b="1" dirty="0" smtClean="0">
                <a:solidFill>
                  <a:schemeClr val="bg1"/>
                </a:solidFill>
                <a:latin typeface="+mn-lt"/>
              </a:rPr>
              <a:t>COI Disclosure</a:t>
            </a:r>
            <a:r>
              <a:rPr lang="en-US" altLang="ja-JP" sz="4000" b="1" dirty="0">
                <a:solidFill>
                  <a:schemeClr val="bg1"/>
                </a:solidFill>
                <a:latin typeface="+mn-lt"/>
                <a:ea typeface="ＭＳ Ｐゴシック" panose="020B0600070205080204" pitchFamily="50" charset="-128"/>
              </a:rPr>
              <a:t/>
            </a:r>
            <a:br>
              <a:rPr lang="en-US" altLang="ja-JP" sz="4000" b="1" dirty="0">
                <a:solidFill>
                  <a:schemeClr val="bg1"/>
                </a:solidFill>
                <a:latin typeface="+mn-lt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en-US" altLang="ja-JP" sz="3200" b="1" i="1" dirty="0" smtClean="0">
                <a:solidFill>
                  <a:srgbClr val="FFFF1F"/>
                </a:solidFill>
                <a:latin typeface="+mn-lt"/>
                <a:ea typeface="ＭＳ Ｐゴシック" panose="020B0600070205080204" pitchFamily="50" charset="-128"/>
              </a:rPr>
              <a:t>All authors Name : </a:t>
            </a:r>
            <a:r>
              <a:rPr lang="en-US" altLang="ja-JP" sz="3200" b="1" i="1" dirty="0">
                <a:solidFill>
                  <a:srgbClr val="FFFF1F"/>
                </a:solidFill>
                <a:latin typeface="+mn-lt"/>
                <a:ea typeface="ＭＳ Ｐゴシック" panose="020B0600070205080204" pitchFamily="50" charset="-128"/>
              </a:rPr>
              <a:t/>
            </a:r>
            <a:br>
              <a:rPr lang="en-US" altLang="ja-JP" sz="3200" b="1" i="1" dirty="0">
                <a:solidFill>
                  <a:srgbClr val="FFFF1F"/>
                </a:solidFill>
                <a:latin typeface="+mn-lt"/>
                <a:ea typeface="ＭＳ Ｐゴシック" panose="020B0600070205080204" pitchFamily="50" charset="-128"/>
              </a:rPr>
            </a:br>
            <a:r>
              <a:rPr lang="ja-JP" altLang="en-US" sz="2800" b="1" i="1" dirty="0" smtClean="0">
                <a:solidFill>
                  <a:srgbClr val="FFFF1F"/>
                </a:solidFill>
                <a:latin typeface="+mn-lt"/>
              </a:rPr>
              <a:t>（◎ </a:t>
            </a:r>
            <a:r>
              <a:rPr lang="en-US" altLang="ja-JP" sz="2800" b="1" i="1" dirty="0" smtClean="0">
                <a:solidFill>
                  <a:srgbClr val="FFFF1F"/>
                </a:solidFill>
                <a:latin typeface="+mn-lt"/>
              </a:rPr>
              <a:t>Corresponding author</a:t>
            </a:r>
            <a:r>
              <a:rPr lang="ja-JP" altLang="en-US" sz="2800" b="1" i="1" dirty="0" smtClean="0">
                <a:solidFill>
                  <a:srgbClr val="FFFF1F"/>
                </a:solidFill>
                <a:latin typeface="+mn-lt"/>
              </a:rPr>
              <a:t>）</a:t>
            </a:r>
            <a:endParaRPr lang="en-US" altLang="ja-JP" sz="2800" b="1" i="1" dirty="0">
              <a:solidFill>
                <a:srgbClr val="FFFF1F"/>
              </a:solidFill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634" y="4560122"/>
            <a:ext cx="10895672" cy="1413166"/>
          </a:xfrm>
        </p:spPr>
        <p:txBody>
          <a:bodyPr>
            <a:normAutofit/>
          </a:bodyPr>
          <a:lstStyle/>
          <a:p>
            <a:pPr algn="just">
              <a:lnSpc>
                <a:spcPts val="2400"/>
              </a:lnSpc>
              <a:buNone/>
            </a:pPr>
            <a:r>
              <a:rPr lang="en-US" altLang="ja-JP" sz="3200" b="1" dirty="0" smtClean="0"/>
              <a:t>There is no commercial </a:t>
            </a:r>
            <a:r>
              <a:rPr lang="en-US" altLang="ja-JP" sz="3200" b="1" dirty="0"/>
              <a:t>entities </a:t>
            </a:r>
            <a:r>
              <a:rPr lang="en-US" altLang="ja-JP" sz="3200" b="1" dirty="0" smtClean="0"/>
              <a:t>or </a:t>
            </a:r>
            <a:r>
              <a:rPr lang="en-US" altLang="ja-JP" sz="3200" b="1" dirty="0"/>
              <a:t>for-profit organizations </a:t>
            </a:r>
            <a:r>
              <a:rPr lang="en-US" altLang="ja-JP" sz="3200" b="1" dirty="0" smtClean="0"/>
              <a:t>that </a:t>
            </a:r>
          </a:p>
          <a:p>
            <a:pPr algn="just">
              <a:lnSpc>
                <a:spcPts val="2400"/>
              </a:lnSpc>
              <a:buNone/>
            </a:pPr>
            <a:r>
              <a:rPr lang="en-US" altLang="ja-JP" sz="3200" b="1" dirty="0" smtClean="0"/>
              <a:t>has </a:t>
            </a:r>
            <a:r>
              <a:rPr lang="en-US" altLang="ja-JP" sz="3200" b="1" dirty="0"/>
              <a:t>an interest regarding </a:t>
            </a:r>
            <a:r>
              <a:rPr lang="en-US" altLang="ja-JP" sz="3200" b="1" u="sng" dirty="0"/>
              <a:t>the subject </a:t>
            </a:r>
            <a:r>
              <a:rPr lang="en-US" altLang="ja-JP" sz="3200" b="1" u="sng" dirty="0" smtClean="0"/>
              <a:t>or </a:t>
            </a:r>
            <a:r>
              <a:rPr lang="en-US" altLang="ja-JP" sz="3200" b="1" u="sng" dirty="0"/>
              <a:t>materials discussed in </a:t>
            </a:r>
            <a:endParaRPr lang="en-US" altLang="ja-JP" sz="3200" b="1" u="sng" dirty="0" smtClean="0"/>
          </a:p>
          <a:p>
            <a:pPr algn="just">
              <a:lnSpc>
                <a:spcPts val="2400"/>
              </a:lnSpc>
              <a:buNone/>
            </a:pPr>
            <a:r>
              <a:rPr lang="en-US" altLang="ja-JP" sz="3200" b="1" u="sng" dirty="0" smtClean="0"/>
              <a:t>the </a:t>
            </a:r>
            <a:r>
              <a:rPr lang="en-US" altLang="ja-JP" sz="3200" b="1" u="sng" dirty="0" smtClean="0"/>
              <a:t>presentation</a:t>
            </a:r>
            <a:r>
              <a:rPr lang="en-US" altLang="ja-JP" sz="3200" b="1" dirty="0" smtClean="0"/>
              <a:t>.</a:t>
            </a:r>
            <a:endParaRPr lang="en-US" altLang="ja-JP" sz="3200" b="1" dirty="0"/>
          </a:p>
        </p:txBody>
      </p:sp>
      <p:sp>
        <p:nvSpPr>
          <p:cNvPr id="5" name="正方形/長方形 4"/>
          <p:cNvSpPr/>
          <p:nvPr/>
        </p:nvSpPr>
        <p:spPr>
          <a:xfrm>
            <a:off x="267134" y="344762"/>
            <a:ext cx="116556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3200" b="1" dirty="0" smtClean="0"/>
              <a:t>Oral presentation slide </a:t>
            </a:r>
            <a:r>
              <a:rPr lang="ja-JP" altLang="en-US" sz="3200" b="1" dirty="0" smtClean="0"/>
              <a:t>（</a:t>
            </a:r>
            <a:r>
              <a:rPr lang="en-US" altLang="ja-JP" sz="3200" b="1" dirty="0" smtClean="0"/>
              <a:t>Form 1-A</a:t>
            </a:r>
            <a:r>
              <a:rPr lang="ja-JP" altLang="en-US" sz="3200" b="1" dirty="0" smtClean="0"/>
              <a:t>）</a:t>
            </a:r>
            <a:r>
              <a:rPr lang="en-US" altLang="ja-JP" sz="3200" b="1" dirty="0" smtClean="0"/>
              <a:t>:</a:t>
            </a:r>
            <a:r>
              <a:rPr lang="en-US" altLang="ja-JP" sz="3200" b="1" dirty="0"/>
              <a:t> </a:t>
            </a:r>
            <a:r>
              <a:rPr lang="en-US" altLang="ja-JP" sz="3200" b="1" dirty="0" smtClean="0">
                <a:solidFill>
                  <a:srgbClr val="FF0000"/>
                </a:solidFill>
              </a:rPr>
              <a:t>When there is </a:t>
            </a:r>
            <a:r>
              <a:rPr lang="en-US" altLang="ja-JP" sz="3200" b="1" dirty="0">
                <a:solidFill>
                  <a:srgbClr val="FF0000"/>
                </a:solidFill>
              </a:rPr>
              <a:t>n</a:t>
            </a:r>
            <a:r>
              <a:rPr lang="en-US" altLang="ja-JP" sz="3200" b="1" dirty="0" smtClean="0">
                <a:solidFill>
                  <a:srgbClr val="FF0000"/>
                </a:solidFill>
              </a:rPr>
              <a:t>o </a:t>
            </a:r>
            <a:r>
              <a:rPr lang="en-US" altLang="ja-JP" sz="3200" b="1" dirty="0">
                <a:solidFill>
                  <a:srgbClr val="FF0000"/>
                </a:solidFill>
              </a:rPr>
              <a:t>financial relationship </a:t>
            </a:r>
            <a:r>
              <a:rPr lang="en-US" altLang="ja-JP" sz="3200" b="1" dirty="0" smtClean="0">
                <a:solidFill>
                  <a:srgbClr val="FF0000"/>
                </a:solidFill>
              </a:rPr>
              <a:t>to be disclosed </a:t>
            </a:r>
            <a:r>
              <a:rPr lang="en-US" altLang="ja-JP" sz="3200" b="1" u="sng" dirty="0" smtClean="0">
                <a:solidFill>
                  <a:srgbClr val="FF0000"/>
                </a:solidFill>
              </a:rPr>
              <a:t>(within the previous 3</a:t>
            </a:r>
            <a:r>
              <a:rPr lang="ja-JP" altLang="en-US" sz="3200" b="1" u="sng" dirty="0">
                <a:solidFill>
                  <a:srgbClr val="FF0000"/>
                </a:solidFill>
              </a:rPr>
              <a:t> </a:t>
            </a:r>
            <a:r>
              <a:rPr lang="en-US" altLang="ja-JP" sz="3200" b="1" u="sng" dirty="0" smtClean="0">
                <a:solidFill>
                  <a:srgbClr val="FF0000"/>
                </a:solidFill>
              </a:rPr>
              <a:t>years)</a:t>
            </a:r>
            <a:endParaRPr lang="ja-JP" alt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005" y="2770486"/>
            <a:ext cx="11792198" cy="4045947"/>
          </a:xfrm>
        </p:spPr>
        <p:txBody>
          <a:bodyPr>
            <a:noAutofit/>
          </a:bodyPr>
          <a:lstStyle/>
          <a:p>
            <a:pPr algn="just">
              <a:lnSpc>
                <a:spcPts val="1600"/>
              </a:lnSpc>
              <a:buNone/>
            </a:pPr>
            <a:r>
              <a:rPr lang="en-US" altLang="ja-JP" sz="2400" b="1" dirty="0" smtClean="0"/>
              <a:t>As commercial </a:t>
            </a:r>
            <a:r>
              <a:rPr lang="en-US" altLang="ja-JP" sz="2400" b="1" dirty="0"/>
              <a:t>entities </a:t>
            </a:r>
            <a:r>
              <a:rPr lang="en-US" altLang="ja-JP" sz="2400" b="1" dirty="0" smtClean="0"/>
              <a:t>or for-profit organizations that </a:t>
            </a:r>
            <a:r>
              <a:rPr lang="en-US" altLang="ja-JP" sz="2400" b="1" dirty="0"/>
              <a:t>has an interest </a:t>
            </a:r>
            <a:r>
              <a:rPr lang="en-US" altLang="ja-JP" sz="2400" b="1" dirty="0" smtClean="0"/>
              <a:t>regarding the </a:t>
            </a:r>
            <a:r>
              <a:rPr lang="en-US" altLang="ja-JP" sz="2400" b="1" u="sng" dirty="0" smtClean="0"/>
              <a:t>subject </a:t>
            </a:r>
          </a:p>
          <a:p>
            <a:pPr algn="just">
              <a:lnSpc>
                <a:spcPts val="1600"/>
              </a:lnSpc>
              <a:buNone/>
            </a:pPr>
            <a:r>
              <a:rPr lang="en-US" altLang="ja-JP" sz="2400" b="1" u="sng" dirty="0" smtClean="0"/>
              <a:t>or materials </a:t>
            </a:r>
            <a:r>
              <a:rPr lang="en-US" altLang="ja-JP" sz="2400" b="1" u="sng" dirty="0"/>
              <a:t>discussed in the </a:t>
            </a:r>
            <a:r>
              <a:rPr lang="en-US" altLang="ja-JP" sz="2400" b="1" u="sng" dirty="0" smtClean="0"/>
              <a:t>presentation</a:t>
            </a:r>
            <a:r>
              <a:rPr lang="en-US" altLang="ja-JP" sz="2400" b="1" dirty="0" smtClean="0"/>
              <a:t>.</a:t>
            </a:r>
            <a:endParaRPr lang="en-US" altLang="ja-JP" sz="2400" b="1" dirty="0" smtClean="0"/>
          </a:p>
          <a:p>
            <a:pPr marL="0" indent="0">
              <a:lnSpc>
                <a:spcPts val="1800"/>
              </a:lnSpc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1. </a:t>
            </a:r>
            <a:r>
              <a:rPr lang="en-US" altLang="ja-JP" sz="2000" b="1" dirty="0" smtClean="0"/>
              <a:t>Employment/Leadership position/Advisory </a:t>
            </a:r>
            <a:r>
              <a:rPr lang="en-US" altLang="ja-JP" sz="2000" b="1" dirty="0"/>
              <a:t>role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panose="020B0600070205080204" pitchFamily="50" charset="-128"/>
              </a:rPr>
              <a:t>Names of </a:t>
            </a:r>
            <a:r>
              <a:rPr lang="en-US" altLang="ja-JP" sz="2000" b="1" dirty="0">
                <a:solidFill>
                  <a:srgbClr val="FF0000"/>
                </a:solidFill>
              </a:rPr>
              <a:t>c</a:t>
            </a:r>
            <a:r>
              <a:rPr lang="en-US" altLang="ja-JP" sz="2000" b="1" dirty="0" smtClean="0">
                <a:solidFill>
                  <a:srgbClr val="FF0000"/>
                </a:solidFill>
              </a:rPr>
              <a:t>ommercial entities or for-profit organizations</a:t>
            </a:r>
            <a:endParaRPr lang="en-US" altLang="ja-JP" sz="2000" b="1" dirty="0">
              <a:solidFill>
                <a:srgbClr val="FF0000"/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2. </a:t>
            </a:r>
            <a:r>
              <a:rPr lang="en-US" altLang="ja-JP" sz="2000" b="1" dirty="0"/>
              <a:t>Stock ownership or options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 smtClean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2000" b="1" dirty="0">
              <a:solidFill>
                <a:srgbClr val="FF0000"/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3. </a:t>
            </a:r>
            <a:r>
              <a:rPr lang="en-US" altLang="ja-JP" sz="2000" b="1" dirty="0"/>
              <a:t>Patent </a:t>
            </a:r>
            <a:r>
              <a:rPr lang="en-US" altLang="ja-JP" sz="2000" b="1" dirty="0" smtClean="0"/>
              <a:t>royalties/licensing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4. </a:t>
            </a:r>
            <a:r>
              <a:rPr lang="en-US" altLang="ja-JP" sz="2000" b="1" dirty="0" smtClean="0"/>
              <a:t>Honoraria (</a:t>
            </a:r>
            <a:r>
              <a:rPr lang="en-US" altLang="ja-JP" sz="2000" b="1" dirty="0"/>
              <a:t>e.g. lecture fees)</a:t>
            </a:r>
            <a:r>
              <a:rPr lang="en-US" altLang="ja-JP" sz="2000" b="1" dirty="0" smtClean="0"/>
              <a:t>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5. </a:t>
            </a:r>
            <a:r>
              <a:rPr lang="en-US" altLang="ja-JP" sz="2000" b="1" dirty="0"/>
              <a:t>Fees for </a:t>
            </a:r>
            <a:r>
              <a:rPr lang="en-US" altLang="ja-JP" sz="2000" b="1" dirty="0" smtClean="0"/>
              <a:t>promotional materials (</a:t>
            </a:r>
            <a:r>
              <a:rPr lang="en-US" altLang="ja-JP" sz="2000" b="1" dirty="0"/>
              <a:t>e.g. manuscript fee)</a:t>
            </a:r>
            <a:r>
              <a:rPr lang="en-US" altLang="ja-JP" sz="2000" b="1" dirty="0" smtClean="0"/>
              <a:t>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2000" b="1" dirty="0" smtClean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6. </a:t>
            </a:r>
            <a:r>
              <a:rPr lang="ja-JP" altLang="ja-JP" sz="2000" b="1" dirty="0"/>
              <a:t>Research </a:t>
            </a:r>
            <a:r>
              <a:rPr lang="ja-JP" altLang="ja-JP" sz="2000" b="1" dirty="0" smtClean="0"/>
              <a:t>funding</a:t>
            </a:r>
            <a:r>
              <a:rPr lang="en-US" altLang="ja-JP" sz="2000" b="1" dirty="0" smtClean="0"/>
              <a:t> </a:t>
            </a:r>
            <a:r>
              <a:rPr lang="ja-JP" altLang="ja-JP" sz="2000" b="1" dirty="0" smtClean="0"/>
              <a:t>(clinical </a:t>
            </a:r>
            <a:r>
              <a:rPr lang="ja-JP" altLang="ja-JP" sz="2000" b="1" dirty="0"/>
              <a:t>trial, contract </a:t>
            </a:r>
            <a:r>
              <a:rPr lang="ja-JP" altLang="ja-JP" sz="2000" b="1" dirty="0" smtClean="0"/>
              <a:t>and</a:t>
            </a:r>
            <a:r>
              <a:rPr lang="en-US" altLang="ja-JP" sz="2000" b="1" dirty="0" smtClean="0"/>
              <a:t> </a:t>
            </a:r>
            <a:r>
              <a:rPr lang="ja-JP" altLang="ja-JP" sz="2000" b="1" dirty="0" smtClean="0"/>
              <a:t>collaborative </a:t>
            </a:r>
            <a:r>
              <a:rPr lang="ja-JP" altLang="ja-JP" sz="2000" b="1" dirty="0"/>
              <a:t>researches)</a:t>
            </a:r>
            <a:r>
              <a:rPr lang="ja-JP" altLang="ja-JP" sz="2000" b="1" dirty="0" smtClean="0"/>
              <a:t>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7. </a:t>
            </a:r>
            <a:r>
              <a:rPr lang="ja-JP" altLang="ja-JP" sz="2000" b="1" dirty="0"/>
              <a:t>Scholarship </a:t>
            </a:r>
            <a:r>
              <a:rPr lang="ja-JP" altLang="ja-JP" sz="2000" b="1" dirty="0" smtClean="0"/>
              <a:t>donation</a:t>
            </a:r>
            <a:r>
              <a:rPr lang="en-US" altLang="ja-JP" sz="2000" b="1" dirty="0"/>
              <a:t>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2000" b="1" dirty="0" smtClean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8. </a:t>
            </a:r>
            <a:r>
              <a:rPr lang="en-US" altLang="ja-JP" sz="2000" b="1" dirty="0"/>
              <a:t>Donated fund </a:t>
            </a:r>
            <a:r>
              <a:rPr lang="en-US" altLang="ja-JP" sz="2000" b="1" dirty="0" smtClean="0"/>
              <a:t>laboratory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2000" b="1" dirty="0" smtClean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ja-JP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9. </a:t>
            </a:r>
            <a:r>
              <a:rPr lang="en-US" altLang="ja-JP" sz="2000" b="1" dirty="0" smtClean="0"/>
              <a:t>Others</a:t>
            </a:r>
            <a:r>
              <a:rPr lang="ja-JP" altLang="ja-JP" sz="2000" b="1" dirty="0"/>
              <a:t> </a:t>
            </a:r>
            <a:r>
              <a:rPr lang="en-US" altLang="ja-JP" sz="2000" b="1" dirty="0"/>
              <a:t>(e.g. trips, travel, </a:t>
            </a:r>
            <a:r>
              <a:rPr lang="en-US" altLang="ja-JP" sz="2000" b="1" dirty="0" smtClean="0"/>
              <a:t>or</a:t>
            </a:r>
            <a:r>
              <a:rPr lang="en-US" altLang="ja-JP" sz="2000" b="1" dirty="0"/>
              <a:t> </a:t>
            </a:r>
            <a:r>
              <a:rPr lang="en-US" altLang="ja-JP" sz="2000" b="1" dirty="0" smtClean="0"/>
              <a:t>gifts</a:t>
            </a:r>
            <a:r>
              <a:rPr lang="en-US" altLang="ja-JP" sz="2000" b="1" dirty="0"/>
              <a:t>, which are not related </a:t>
            </a:r>
            <a:r>
              <a:rPr lang="en-US" altLang="ja-JP" sz="2000" b="1" dirty="0" smtClean="0"/>
              <a:t>to</a:t>
            </a:r>
            <a:r>
              <a:rPr lang="en-US" altLang="ja-JP" sz="2000" b="1" dirty="0"/>
              <a:t> </a:t>
            </a:r>
            <a:r>
              <a:rPr lang="en-US" altLang="ja-JP" sz="2000" b="1" dirty="0" smtClean="0"/>
              <a:t>research</a:t>
            </a:r>
            <a:r>
              <a:rPr lang="en-US" altLang="ja-JP" sz="2000" b="1" dirty="0"/>
              <a:t>)</a:t>
            </a:r>
            <a:r>
              <a:rPr lang="en-US" altLang="ja-JP" sz="2000" b="1" dirty="0" smtClean="0"/>
              <a:t> 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20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2000" b="1" dirty="0" smtClean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55428" y="146370"/>
            <a:ext cx="11175512" cy="812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ja-JP" sz="2800" b="1" dirty="0" smtClean="0"/>
              <a:t>Oral presentation </a:t>
            </a:r>
            <a:r>
              <a:rPr lang="en-US" altLang="ja-JP" sz="2800" b="1" dirty="0"/>
              <a:t>slide </a:t>
            </a:r>
            <a:r>
              <a:rPr lang="ja-JP" altLang="en-US" sz="2800" b="1" dirty="0" smtClean="0"/>
              <a:t>（</a:t>
            </a:r>
            <a:r>
              <a:rPr lang="en-US" altLang="ja-JP" sz="2800" b="1" dirty="0" smtClean="0"/>
              <a:t>Form 1-A</a:t>
            </a:r>
            <a:r>
              <a:rPr lang="ja-JP" altLang="en-US" sz="2800" b="1" dirty="0" smtClean="0"/>
              <a:t>）</a:t>
            </a:r>
            <a:r>
              <a:rPr lang="en-US" altLang="ja-JP" sz="2800" b="1" dirty="0" smtClean="0"/>
              <a:t>: </a:t>
            </a:r>
            <a:r>
              <a:rPr lang="en-US" altLang="ja-JP" sz="2800" b="1" dirty="0" smtClean="0">
                <a:solidFill>
                  <a:srgbClr val="FF0000"/>
                </a:solidFill>
              </a:rPr>
              <a:t>When there is </a:t>
            </a:r>
            <a:r>
              <a:rPr lang="en-US" altLang="ja-JP" sz="2800" b="1" dirty="0">
                <a:solidFill>
                  <a:srgbClr val="FF0000"/>
                </a:solidFill>
              </a:rPr>
              <a:t>f</a:t>
            </a:r>
            <a:r>
              <a:rPr lang="en-US" altLang="ja-JP" sz="2800" b="1" dirty="0" smtClean="0">
                <a:solidFill>
                  <a:srgbClr val="FF0000"/>
                </a:solidFill>
              </a:rPr>
              <a:t>inancial </a:t>
            </a:r>
            <a:r>
              <a:rPr lang="en-US" altLang="ja-JP" sz="2800" b="1" dirty="0">
                <a:solidFill>
                  <a:srgbClr val="FF0000"/>
                </a:solidFill>
              </a:rPr>
              <a:t>relationship </a:t>
            </a:r>
            <a:r>
              <a:rPr lang="en-US" altLang="ja-JP" sz="2800" b="1" dirty="0" smtClean="0">
                <a:solidFill>
                  <a:srgbClr val="FF0000"/>
                </a:solidFill>
              </a:rPr>
              <a:t>to be disclosed </a:t>
            </a:r>
            <a:r>
              <a:rPr lang="en-US" altLang="ja-JP" sz="2800" b="1" u="sng" dirty="0" smtClean="0">
                <a:solidFill>
                  <a:srgbClr val="FF0000"/>
                </a:solidFill>
              </a:rPr>
              <a:t>(within the previous </a:t>
            </a:r>
            <a:r>
              <a:rPr lang="en-US" altLang="ja-JP" sz="2800" b="1" u="sng" dirty="0">
                <a:solidFill>
                  <a:srgbClr val="FF0000"/>
                </a:solidFill>
              </a:rPr>
              <a:t>3</a:t>
            </a:r>
            <a:r>
              <a:rPr lang="en-US" altLang="ja-JP" sz="2800" b="1" u="sng" dirty="0" smtClean="0">
                <a:solidFill>
                  <a:srgbClr val="FF0000"/>
                </a:solidFill>
              </a:rPr>
              <a:t> years) </a:t>
            </a:r>
            <a:endParaRPr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505859" y="1009401"/>
            <a:ext cx="9238592" cy="157942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/>
            <a:r>
              <a:rPr lang="en-US" altLang="ja-JP" sz="4000" b="1" dirty="0" smtClean="0">
                <a:solidFill>
                  <a:schemeClr val="bg1"/>
                </a:solidFill>
                <a:latin typeface="+mn-lt"/>
              </a:rPr>
              <a:t>COI Disclosure</a:t>
            </a:r>
            <a: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en-US" altLang="ja-JP" sz="3600" b="1" i="1" dirty="0" smtClean="0">
                <a:solidFill>
                  <a:srgbClr val="FFFF1F"/>
                </a:solidFill>
                <a:latin typeface="+mn-lt"/>
                <a:ea typeface="ＭＳ Ｐゴシック" panose="020B0600070205080204" pitchFamily="50" charset="-128"/>
              </a:rPr>
              <a:t>All authors Name : </a:t>
            </a:r>
            <a:r>
              <a:rPr lang="en-US" altLang="ja-JP" sz="36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36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800" b="1" i="1" dirty="0" smtClean="0">
                <a:solidFill>
                  <a:srgbClr val="FFFF1F"/>
                </a:solidFill>
                <a:latin typeface="+mn-lt"/>
              </a:rPr>
              <a:t>（◎ </a:t>
            </a:r>
            <a:r>
              <a:rPr lang="en-US" altLang="ja-JP" sz="2800" b="1" i="1" dirty="0" smtClean="0">
                <a:solidFill>
                  <a:srgbClr val="FFFF1F"/>
                </a:solidFill>
                <a:latin typeface="+mn-lt"/>
              </a:rPr>
              <a:t>Corresponding author</a:t>
            </a:r>
            <a:r>
              <a:rPr lang="ja-JP" altLang="en-US" sz="2800" b="1" i="1" dirty="0" smtClean="0">
                <a:solidFill>
                  <a:srgbClr val="FFFF1F"/>
                </a:solidFill>
                <a:latin typeface="+mn-lt"/>
              </a:rPr>
              <a:t>）</a:t>
            </a:r>
            <a:endParaRPr lang="en-US" altLang="ja-JP" sz="2800" b="1" i="1" dirty="0">
              <a:solidFill>
                <a:srgbClr val="FFFF1F"/>
              </a:solidFill>
              <a:latin typeface="+mn-lt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29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213</Words>
  <Application>Microsoft Office PowerPoint</Application>
  <PresentationFormat>ユーザー設定</PresentationFormat>
  <Paragraphs>20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COI Disclosure 　 All authors Name :  （◎ Corresponding author）</vt:lpstr>
      <vt:lpstr>COI Disclosure 　 All authors Name :  （◎ Corresponding author）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日本内分泌学会</cp:lastModifiedBy>
  <cp:revision>60</cp:revision>
  <cp:lastPrinted>2016-11-11T04:57:59Z</cp:lastPrinted>
  <dcterms:created xsi:type="dcterms:W3CDTF">2015-03-14T19:59:31Z</dcterms:created>
  <dcterms:modified xsi:type="dcterms:W3CDTF">2018-01-05T08:35:28Z</dcterms:modified>
</cp:coreProperties>
</file>