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1" r:id="rId3"/>
  </p:sldIdLst>
  <p:sldSz cx="12192000" cy="6858000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656" y="-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322" y="0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322" y="9440372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5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5229" y="1888181"/>
            <a:ext cx="9238592" cy="2310091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ja-JP" sz="4000" b="1" dirty="0" smtClean="0">
                <a:solidFill>
                  <a:schemeClr val="bg1"/>
                </a:solidFill>
                <a:latin typeface="+mn-lt"/>
              </a:rPr>
              <a:t>COI Disclosure</a:t>
            </a:r>
            <a:r>
              <a:rPr lang="en-US" altLang="ja-JP" sz="4000" b="1" dirty="0">
                <a:solidFill>
                  <a:schemeClr val="bg1"/>
                </a:solidFill>
                <a:latin typeface="+mn-lt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>
                <a:solidFill>
                  <a:schemeClr val="bg1"/>
                </a:solidFill>
                <a:latin typeface="+mn-lt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en-US" altLang="ja-JP" sz="3200" b="1" i="1" dirty="0" smtClean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  <a:t>All authors Name : </a:t>
            </a:r>
            <a:r>
              <a:rPr lang="en-US" altLang="ja-JP" sz="3200" b="1" i="1" dirty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  <a:t/>
            </a:r>
            <a:br>
              <a:rPr lang="en-US" altLang="ja-JP" sz="3200" b="1" i="1" dirty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</a:br>
            <a:r>
              <a:rPr lang="ja-JP" altLang="en-US" sz="2800" b="1" i="1" dirty="0" smtClean="0">
                <a:solidFill>
                  <a:srgbClr val="FFFF1F"/>
                </a:solidFill>
                <a:latin typeface="+mn-lt"/>
              </a:rPr>
              <a:t>（◎ </a:t>
            </a:r>
            <a:r>
              <a:rPr lang="en-US" altLang="ja-JP" sz="2800" b="1" i="1" dirty="0" smtClean="0">
                <a:solidFill>
                  <a:srgbClr val="FFFF1F"/>
                </a:solidFill>
                <a:latin typeface="+mn-lt"/>
              </a:rPr>
              <a:t>Corresponding author</a:t>
            </a:r>
            <a:r>
              <a:rPr lang="ja-JP" altLang="en-US" sz="2800" b="1" i="1" dirty="0" smtClean="0">
                <a:solidFill>
                  <a:srgbClr val="FFFF1F"/>
                </a:solidFill>
                <a:latin typeface="+mn-lt"/>
              </a:rPr>
              <a:t>）</a:t>
            </a:r>
            <a:endParaRPr lang="en-US" altLang="ja-JP" sz="2800" b="1" i="1" dirty="0">
              <a:solidFill>
                <a:srgbClr val="FFFF1F"/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67134" y="344762"/>
            <a:ext cx="11655692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n-US" altLang="ja-JP" sz="3200" b="1" dirty="0" smtClean="0"/>
              <a:t>Poster presentation slide </a:t>
            </a:r>
            <a:r>
              <a:rPr lang="ja-JP" altLang="en-US" sz="3200" b="1" dirty="0" smtClean="0"/>
              <a:t>（</a:t>
            </a:r>
            <a:r>
              <a:rPr lang="en-US" altLang="ja-JP" sz="3200" b="1" dirty="0" smtClean="0"/>
              <a:t>Form 1-B</a:t>
            </a:r>
            <a:r>
              <a:rPr lang="ja-JP" altLang="en-US" sz="3200" b="1" dirty="0" smtClean="0"/>
              <a:t>） </a:t>
            </a:r>
            <a:r>
              <a:rPr lang="en-US" altLang="ja-JP" sz="3200" b="1" dirty="0" smtClean="0"/>
              <a:t>: </a:t>
            </a:r>
            <a:r>
              <a:rPr lang="en-US" altLang="ja-JP" sz="3200" b="1" dirty="0">
                <a:solidFill>
                  <a:srgbClr val="FF0000"/>
                </a:solidFill>
              </a:rPr>
              <a:t>When there is no financial relationship to be disclosed </a:t>
            </a:r>
            <a:r>
              <a:rPr lang="en-US" altLang="ja-JP" sz="3200" b="1" u="sng" dirty="0">
                <a:solidFill>
                  <a:srgbClr val="FF0000"/>
                </a:solidFill>
              </a:rPr>
              <a:t>(within the previous 3</a:t>
            </a:r>
            <a:r>
              <a:rPr lang="ja-JP" altLang="en-US" sz="3200" b="1" u="sng" dirty="0">
                <a:solidFill>
                  <a:srgbClr val="FF0000"/>
                </a:solidFill>
              </a:rPr>
              <a:t> </a:t>
            </a:r>
            <a:r>
              <a:rPr lang="en-US" altLang="ja-JP" sz="3200" b="1" u="sng" dirty="0">
                <a:solidFill>
                  <a:srgbClr val="FF0000"/>
                </a:solidFill>
              </a:rPr>
              <a:t>years</a:t>
            </a:r>
            <a:r>
              <a:rPr lang="en-US" altLang="ja-JP" sz="3200" b="1" u="sng" dirty="0" smtClean="0">
                <a:solidFill>
                  <a:srgbClr val="FF0000"/>
                </a:solidFill>
              </a:rPr>
              <a:t>)</a:t>
            </a:r>
            <a:endParaRPr lang="ja-JP" alt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04634" y="4560122"/>
            <a:ext cx="10895672" cy="141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400"/>
              </a:lnSpc>
              <a:buFont typeface="Arial" panose="020B0604020202020204" pitchFamily="34" charset="0"/>
              <a:buNone/>
            </a:pPr>
            <a:r>
              <a:rPr lang="en-US" altLang="ja-JP" sz="3200" b="1" dirty="0" smtClean="0"/>
              <a:t>There is no commercial entities or for-profit organizations that </a:t>
            </a:r>
          </a:p>
          <a:p>
            <a:pPr algn="just">
              <a:lnSpc>
                <a:spcPts val="2400"/>
              </a:lnSpc>
              <a:buFont typeface="Arial" panose="020B0604020202020204" pitchFamily="34" charset="0"/>
              <a:buNone/>
            </a:pPr>
            <a:r>
              <a:rPr lang="en-US" altLang="ja-JP" sz="3200" b="1" dirty="0" smtClean="0"/>
              <a:t>has an interest regarding </a:t>
            </a:r>
            <a:r>
              <a:rPr lang="en-US" altLang="ja-JP" sz="3200" b="1" u="sng" dirty="0" smtClean="0"/>
              <a:t>the subject or materials discussed in </a:t>
            </a:r>
          </a:p>
          <a:p>
            <a:pPr algn="just">
              <a:lnSpc>
                <a:spcPts val="2400"/>
              </a:lnSpc>
              <a:buFont typeface="Arial" panose="020B0604020202020204" pitchFamily="34" charset="0"/>
              <a:buNone/>
            </a:pPr>
            <a:r>
              <a:rPr lang="en-US" altLang="ja-JP" sz="3200" b="1" u="sng" dirty="0" smtClean="0"/>
              <a:t>the </a:t>
            </a:r>
            <a:r>
              <a:rPr lang="en-US" altLang="ja-JP" sz="3200" b="1" u="sng" dirty="0" smtClean="0"/>
              <a:t>presentation</a:t>
            </a:r>
            <a:r>
              <a:rPr lang="en-US" altLang="ja-JP" sz="32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55428" y="146370"/>
            <a:ext cx="11424894" cy="81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ja-JP" sz="2800" b="1" dirty="0" smtClean="0"/>
              <a:t>Poster presentation </a:t>
            </a:r>
            <a:r>
              <a:rPr lang="en-US" altLang="ja-JP" sz="2800" b="1" dirty="0"/>
              <a:t>slide </a:t>
            </a:r>
            <a:r>
              <a:rPr lang="ja-JP" altLang="en-US" sz="2800" b="1" dirty="0" smtClean="0"/>
              <a:t>（</a:t>
            </a:r>
            <a:r>
              <a:rPr lang="en-US" altLang="ja-JP" sz="2800" b="1" dirty="0" smtClean="0"/>
              <a:t>Form 1-B</a:t>
            </a:r>
            <a:r>
              <a:rPr lang="ja-JP" altLang="en-US" sz="2800" b="1" dirty="0" smtClean="0"/>
              <a:t>） </a:t>
            </a:r>
            <a:r>
              <a:rPr lang="en-US" altLang="ja-JP" sz="2800" b="1" dirty="0" smtClean="0"/>
              <a:t>: </a:t>
            </a:r>
            <a:r>
              <a:rPr lang="en-US" altLang="ja-JP" sz="2800" b="1" dirty="0">
                <a:solidFill>
                  <a:srgbClr val="FF0000"/>
                </a:solidFill>
              </a:rPr>
              <a:t>When there is financial relationship to be disclosed </a:t>
            </a:r>
            <a:r>
              <a:rPr lang="en-US" altLang="ja-JP" sz="2800" b="1" u="sng" dirty="0">
                <a:solidFill>
                  <a:srgbClr val="FF0000"/>
                </a:solidFill>
              </a:rPr>
              <a:t>(within the previous 3 years) </a:t>
            </a:r>
            <a:endParaRPr lang="en-US" altLang="ja-JP" sz="2800" b="1" u="sng" dirty="0" smtClean="0">
              <a:solidFill>
                <a:srgbClr val="FF0000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624609" y="985651"/>
            <a:ext cx="9238592" cy="157942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en-US" altLang="ja-JP" sz="4000" b="1" dirty="0" smtClean="0">
                <a:solidFill>
                  <a:schemeClr val="bg1"/>
                </a:solidFill>
                <a:latin typeface="+mn-lt"/>
              </a:rPr>
              <a:t>COI Disclosure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en-US" altLang="ja-JP" sz="3600" b="1" i="1" dirty="0" smtClean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  <a:t>All authors Name : </a:t>
            </a:r>
            <a:r>
              <a:rPr lang="en-US" altLang="ja-JP" sz="36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36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800" b="1" i="1" dirty="0" smtClean="0">
                <a:solidFill>
                  <a:srgbClr val="FFFF1F"/>
                </a:solidFill>
                <a:latin typeface="+mn-lt"/>
              </a:rPr>
              <a:t>（◎ </a:t>
            </a:r>
            <a:r>
              <a:rPr lang="en-US" altLang="ja-JP" sz="2800" b="1" i="1" dirty="0" smtClean="0">
                <a:solidFill>
                  <a:srgbClr val="FFFF1F"/>
                </a:solidFill>
                <a:latin typeface="+mn-lt"/>
              </a:rPr>
              <a:t>Corresponding author</a:t>
            </a:r>
            <a:r>
              <a:rPr lang="ja-JP" altLang="en-US" sz="2800" b="1" i="1" dirty="0" smtClean="0">
                <a:solidFill>
                  <a:srgbClr val="FFFF1F"/>
                </a:solidFill>
                <a:latin typeface="+mn-lt"/>
              </a:rPr>
              <a:t>）</a:t>
            </a:r>
            <a:endParaRPr lang="en-US" altLang="ja-JP" sz="2800" b="1" i="1" dirty="0">
              <a:solidFill>
                <a:srgbClr val="FFFF1F"/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90005" y="2770486"/>
            <a:ext cx="11792198" cy="4045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600"/>
              </a:lnSpc>
              <a:buFont typeface="Arial" panose="020B0604020202020204" pitchFamily="34" charset="0"/>
              <a:buNone/>
            </a:pPr>
            <a:r>
              <a:rPr lang="en-US" altLang="ja-JP" sz="2400" b="1" dirty="0" smtClean="0"/>
              <a:t>As commercial entities or for-profit organizations that has an interest regarding the </a:t>
            </a:r>
            <a:r>
              <a:rPr lang="en-US" altLang="ja-JP" sz="2400" b="1" u="sng" dirty="0" smtClean="0"/>
              <a:t>subject </a:t>
            </a:r>
          </a:p>
          <a:p>
            <a:pPr algn="just">
              <a:lnSpc>
                <a:spcPts val="1600"/>
              </a:lnSpc>
              <a:buFont typeface="Arial" panose="020B0604020202020204" pitchFamily="34" charset="0"/>
              <a:buNone/>
            </a:pPr>
            <a:r>
              <a:rPr lang="en-US" altLang="ja-JP" sz="2400" b="1" u="sng" dirty="0" smtClean="0"/>
              <a:t>or materials discussed in the </a:t>
            </a:r>
            <a:r>
              <a:rPr lang="en-US" altLang="ja-JP" sz="2400" b="1" u="sng" dirty="0" smtClean="0"/>
              <a:t>presentation</a:t>
            </a:r>
            <a:r>
              <a:rPr lang="en-US" altLang="ja-JP" sz="2400" b="1" dirty="0" smtClean="0"/>
              <a:t>.</a:t>
            </a:r>
            <a:endParaRPr lang="en-US" altLang="ja-JP" sz="2400" b="1" dirty="0" smtClean="0"/>
          </a:p>
          <a:p>
            <a:pPr marL="0" indent="0">
              <a:lnSpc>
                <a:spcPts val="1800"/>
              </a:lnSpc>
              <a:buFont typeface="Arial" panose="020B0604020202020204" pitchFamily="34" charset="0"/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1. </a:t>
            </a:r>
            <a:r>
              <a:rPr lang="en-US" altLang="ja-JP" sz="2000" b="1" dirty="0" smtClean="0"/>
              <a:t>Employment/Leadership position/Advisory role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panose="020B0600070205080204" pitchFamily="50" charset="-128"/>
              </a:rPr>
              <a:t>Names of 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commercial entities or for-profit organizations</a:t>
            </a:r>
            <a:endParaRPr lang="en-US" altLang="ja-JP" sz="2000" b="1" dirty="0" smtClean="0">
              <a:solidFill>
                <a:srgbClr val="FF0000"/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800"/>
              </a:lnSpc>
              <a:buFont typeface="Arial" panose="020B0604020202020204" pitchFamily="34" charset="0"/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2. </a:t>
            </a:r>
            <a:r>
              <a:rPr lang="en-US" altLang="ja-JP" sz="2000" b="1" dirty="0" smtClean="0"/>
              <a:t>Stock ownership or options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</a:p>
          <a:p>
            <a:pPr>
              <a:lnSpc>
                <a:spcPts val="1800"/>
              </a:lnSpc>
              <a:buFont typeface="Arial" panose="020B0604020202020204" pitchFamily="34" charset="0"/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3. </a:t>
            </a:r>
            <a:r>
              <a:rPr lang="en-US" altLang="ja-JP" sz="2000" b="1" dirty="0" smtClean="0"/>
              <a:t>Patent royalties/licensing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 smtClean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800"/>
              </a:lnSpc>
              <a:buFont typeface="Arial" panose="020B0604020202020204" pitchFamily="34" charset="0"/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4. </a:t>
            </a:r>
            <a:r>
              <a:rPr lang="en-US" altLang="ja-JP" sz="2000" b="1" dirty="0" smtClean="0"/>
              <a:t>Honoraria (e.g. lecture fees)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 smtClean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 marL="0" indent="0">
              <a:lnSpc>
                <a:spcPts val="1800"/>
              </a:lnSpc>
              <a:buFont typeface="Arial" panose="020B0604020202020204" pitchFamily="34" charset="0"/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5. </a:t>
            </a:r>
            <a:r>
              <a:rPr lang="en-US" altLang="ja-JP" sz="2000" b="1" dirty="0" smtClean="0"/>
              <a:t>Fees for promotional materials (e.g. manuscript fee)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 smtClean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 marL="0" indent="0">
              <a:lnSpc>
                <a:spcPts val="1800"/>
              </a:lnSpc>
              <a:buFont typeface="Arial" panose="020B0604020202020204" pitchFamily="34" charset="0"/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6. </a:t>
            </a:r>
            <a:r>
              <a:rPr lang="ja-JP" altLang="ja-JP" sz="2000" b="1" dirty="0" smtClean="0"/>
              <a:t>Research funding</a:t>
            </a:r>
            <a:r>
              <a:rPr lang="en-US" altLang="ja-JP" sz="2000" b="1" dirty="0" smtClean="0"/>
              <a:t> </a:t>
            </a:r>
            <a:r>
              <a:rPr lang="ja-JP" altLang="ja-JP" sz="2000" b="1" dirty="0" smtClean="0"/>
              <a:t>(clinical trial, contract and</a:t>
            </a:r>
            <a:r>
              <a:rPr lang="en-US" altLang="ja-JP" sz="2000" b="1" dirty="0" smtClean="0"/>
              <a:t> </a:t>
            </a:r>
            <a:r>
              <a:rPr lang="ja-JP" altLang="ja-JP" sz="2000" b="1" dirty="0" smtClean="0"/>
              <a:t>collaborative researches)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 smtClean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800"/>
              </a:lnSpc>
              <a:buFont typeface="Arial" panose="020B0604020202020204" pitchFamily="34" charset="0"/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7. </a:t>
            </a:r>
            <a:r>
              <a:rPr lang="ja-JP" altLang="ja-JP" sz="2000" b="1" dirty="0" smtClean="0"/>
              <a:t>Scholarship donation</a:t>
            </a:r>
            <a:r>
              <a:rPr lang="en-US" altLang="ja-JP" sz="2000" b="1" dirty="0" smtClean="0"/>
              <a:t>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 smtClean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800"/>
              </a:lnSpc>
              <a:buFont typeface="Arial" panose="020B0604020202020204" pitchFamily="34" charset="0"/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8. </a:t>
            </a:r>
            <a:r>
              <a:rPr lang="en-US" altLang="ja-JP" sz="2000" b="1" dirty="0" smtClean="0"/>
              <a:t>Donated fund laboratory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 smtClean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800"/>
              </a:lnSpc>
              <a:buFont typeface="Arial" panose="020B0604020202020204" pitchFamily="34" charset="0"/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9. </a:t>
            </a:r>
            <a:r>
              <a:rPr lang="en-US" altLang="ja-JP" sz="2000" b="1" dirty="0" smtClean="0"/>
              <a:t>Others</a:t>
            </a:r>
            <a:r>
              <a:rPr lang="ja-JP" altLang="ja-JP" sz="2000" b="1" dirty="0" smtClean="0"/>
              <a:t> </a:t>
            </a:r>
            <a:r>
              <a:rPr lang="en-US" altLang="ja-JP" sz="2000" b="1" dirty="0" smtClean="0"/>
              <a:t>(e.g. trips, travel, or gifts, which are not related to research)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 smtClean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213</Words>
  <Application>Microsoft Office PowerPoint</Application>
  <PresentationFormat>ユーザー設定</PresentationFormat>
  <Paragraphs>20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COI Disclosure 　 All authors Name :  （◎ Corresponding author）</vt:lpstr>
      <vt:lpstr>COI Disclosure 　 All authors Name :  （◎ Corresponding author）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日本内分泌学会</cp:lastModifiedBy>
  <cp:revision>59</cp:revision>
  <cp:lastPrinted>2016-11-11T04:57:59Z</cp:lastPrinted>
  <dcterms:created xsi:type="dcterms:W3CDTF">2015-03-14T19:59:31Z</dcterms:created>
  <dcterms:modified xsi:type="dcterms:W3CDTF">2018-01-05T08:36:34Z</dcterms:modified>
</cp:coreProperties>
</file>