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16200438" cy="37799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66CC"/>
    <a:srgbClr val="FF99CC"/>
    <a:srgbClr val="FF66FF"/>
    <a:srgbClr val="CC00CC"/>
    <a:srgbClr val="6600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66" autoAdjust="0"/>
    <p:restoredTop sz="96139" autoAdjust="0"/>
  </p:normalViewPr>
  <p:slideViewPr>
    <p:cSldViewPr snapToGrid="0" snapToObjects="1">
      <p:cViewPr>
        <p:scale>
          <a:sx n="30" d="100"/>
          <a:sy n="30" d="100"/>
        </p:scale>
        <p:origin x="180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6A41-D146-4528-AD87-443058A72B45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67013" y="1143000"/>
            <a:ext cx="1323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E8100-70FD-4D2C-8089-3105A5338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60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6186247"/>
            <a:ext cx="13770372" cy="13159987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9853733"/>
            <a:ext cx="12150329" cy="9126238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48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08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2012498"/>
            <a:ext cx="3493219" cy="320337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2012498"/>
            <a:ext cx="10277153" cy="3203372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74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13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9423752"/>
            <a:ext cx="13972878" cy="15723732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5296236"/>
            <a:ext cx="13972878" cy="8268739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/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0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10062490"/>
            <a:ext cx="6885186" cy="2398372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10062490"/>
            <a:ext cx="6885186" cy="2398372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44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012506"/>
            <a:ext cx="13972878" cy="730624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9266244"/>
            <a:ext cx="6853544" cy="4541243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3807486"/>
            <a:ext cx="6853544" cy="203087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9266244"/>
            <a:ext cx="6887296" cy="4541243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3807486"/>
            <a:ext cx="6887296" cy="203087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86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6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519998"/>
            <a:ext cx="5225063" cy="8819991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5442503"/>
            <a:ext cx="8201472" cy="2686247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11339989"/>
            <a:ext cx="5225063" cy="21008732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11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519998"/>
            <a:ext cx="5225063" cy="8819991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5442503"/>
            <a:ext cx="8201472" cy="2686247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11339989"/>
            <a:ext cx="5225063" cy="21008732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04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2012506"/>
            <a:ext cx="13972878" cy="7306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10062490"/>
            <a:ext cx="13972878" cy="23983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6E9C-DD86-4940-8DE3-350432634C0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5034974"/>
            <a:ext cx="5467648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5034974"/>
            <a:ext cx="3645099" cy="2012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AC256-68E2-0042-ACC1-926C21CCE6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22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950EA1-2E8E-8A4C-9A75-586B1F5301B8}"/>
              </a:ext>
            </a:extLst>
          </p:cNvPr>
          <p:cNvSpPr/>
          <p:nvPr/>
        </p:nvSpPr>
        <p:spPr>
          <a:xfrm>
            <a:off x="7681" y="37050199"/>
            <a:ext cx="16200000" cy="749764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50000"/>
                </a:schemeClr>
              </a:gs>
              <a:gs pos="5000">
                <a:srgbClr val="800080"/>
              </a:gs>
              <a:gs pos="50000">
                <a:srgbClr val="CC00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4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5578C1-9CC5-764F-9072-CF369AFF745C}"/>
              </a:ext>
            </a:extLst>
          </p:cNvPr>
          <p:cNvSpPr txBox="1"/>
          <p:nvPr/>
        </p:nvSpPr>
        <p:spPr>
          <a:xfrm>
            <a:off x="4012509" y="176934"/>
            <a:ext cx="12072781" cy="14626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</a:t>
            </a:r>
            <a:endParaRPr kumimoji="1" lang="en-US" altLang="ja-JP" sz="3597" b="1" u="sng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こちらのスペースに、演題名の入力をお願いいたします（</a:t>
            </a:r>
            <a:r>
              <a:rPr kumimoji="1" lang="en-US" altLang="ja-JP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字以内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en-US" altLang="ja-JP" sz="2800" b="1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BFF29B-D2BC-374A-A8A5-D57D54A74A53}"/>
              </a:ext>
            </a:extLst>
          </p:cNvPr>
          <p:cNvSpPr txBox="1"/>
          <p:nvPr/>
        </p:nvSpPr>
        <p:spPr>
          <a:xfrm>
            <a:off x="4012506" y="1881303"/>
            <a:ext cx="12072784" cy="136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演者および所属</a:t>
            </a:r>
            <a:endParaRPr kumimoji="1" lang="en-US" altLang="ja-JP" sz="3597" b="1" u="sng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こちらのスペースに、演者名および所属の入力をお願いいたします。</a:t>
            </a:r>
            <a:endParaRPr kumimoji="1" lang="en-US" altLang="ja-JP" sz="2800" b="1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1807DD8-2F57-F045-8DD6-8626EE19B396}"/>
              </a:ext>
            </a:extLst>
          </p:cNvPr>
          <p:cNvCxnSpPr>
            <a:cxnSpLocks/>
          </p:cNvCxnSpPr>
          <p:nvPr/>
        </p:nvCxnSpPr>
        <p:spPr>
          <a:xfrm>
            <a:off x="2707" y="3648265"/>
            <a:ext cx="16200000" cy="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DC80F9B-F084-2341-8318-7D6DF4F64B71}"/>
              </a:ext>
            </a:extLst>
          </p:cNvPr>
          <p:cNvCxnSpPr>
            <a:cxnSpLocks/>
          </p:cNvCxnSpPr>
          <p:nvPr/>
        </p:nvCxnSpPr>
        <p:spPr>
          <a:xfrm>
            <a:off x="3672334" y="7776"/>
            <a:ext cx="0" cy="360000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245506DA-CE8A-3146-A816-599821BD6B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4004" t="13471" r="5750" b="12074"/>
          <a:stretch/>
        </p:blipFill>
        <p:spPr>
          <a:xfrm>
            <a:off x="14489366" y="36527535"/>
            <a:ext cx="1595924" cy="12600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58778" y="3842246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背景・目的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73900" y="3842246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対象・方法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8778" y="4624073"/>
            <a:ext cx="7560000" cy="7017306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こちらのスペースに背景・目的を入力してください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</a:t>
            </a:r>
            <a:r>
              <a:rPr kumimoji="1" lang="ja-JP" altLang="en-US" sz="3000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73900" y="4624072"/>
            <a:ext cx="7560000" cy="7017306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こちらのスペースに対象・方法を入力してください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</a:t>
            </a:r>
            <a:r>
              <a:rPr kumimoji="1" lang="ja-JP" altLang="en-US" sz="3000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0219" y="11777015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0219" y="12550544"/>
            <a:ext cx="15480000" cy="16250603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こちらのスペースに結果を入力し、図・表を貼付してください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</a:t>
            </a:r>
            <a:r>
              <a:rPr kumimoji="1" lang="ja-JP" altLang="en-US" sz="3000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97069" y="36567349"/>
            <a:ext cx="1080000" cy="1080000"/>
            <a:chOff x="2992751" y="24092749"/>
            <a:chExt cx="900000" cy="900000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Sketch/>
                      </a14:imgEffect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8145632">
              <a:off x="2992751" y="24092749"/>
              <a:ext cx="900000" cy="900000"/>
            </a:xfrm>
            <a:prstGeom prst="rect">
              <a:avLst/>
            </a:prstGeom>
            <a:effectLst/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145632">
              <a:off x="3046751" y="24124439"/>
              <a:ext cx="792000" cy="792000"/>
            </a:xfrm>
            <a:prstGeom prst="rect">
              <a:avLst/>
            </a:prstGeom>
            <a:effectLst>
              <a:outerShdw blurRad="50800" dist="50800" dir="5400000" algn="ctr" rotWithShape="0">
                <a:schemeClr val="accent1">
                  <a:lumMod val="75000"/>
                </a:schemeClr>
              </a:outerShdw>
            </a:effectLst>
          </p:spPr>
        </p:pic>
      </p:grpSp>
      <p:sp>
        <p:nvSpPr>
          <p:cNvPr id="23" name="テキスト ボックス 22"/>
          <p:cNvSpPr txBox="1"/>
          <p:nvPr/>
        </p:nvSpPr>
        <p:spPr>
          <a:xfrm>
            <a:off x="360219" y="28943054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結論／結語</a:t>
            </a:r>
            <a:endParaRPr kumimoji="1" lang="ja-JP" altLang="en-US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0219" y="29726366"/>
            <a:ext cx="15480000" cy="6555641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こちらのスペースに結論</a:t>
            </a:r>
            <a:r>
              <a:rPr kumimoji="1" lang="en-US" altLang="ja-JP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結語を入力してください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896" y="36666527"/>
            <a:ext cx="5429569" cy="100800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A726E-DD79-2C4B-B5ED-6130F92A7AD4}"/>
              </a:ext>
            </a:extLst>
          </p:cNvPr>
          <p:cNvSpPr/>
          <p:nvPr/>
        </p:nvSpPr>
        <p:spPr>
          <a:xfrm>
            <a:off x="197069" y="176934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演題番号欄</a:t>
            </a:r>
            <a:endParaRPr kumimoji="1" lang="en-US" altLang="ja-JP" sz="3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演題番号は事務局で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準備して貼付します。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20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の注意書きは削除して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DDB45CA-24F5-174D-8D0E-2BB16B806C23}"/>
              </a:ext>
            </a:extLst>
          </p:cNvPr>
          <p:cNvSpPr/>
          <p:nvPr/>
        </p:nvSpPr>
        <p:spPr>
          <a:xfrm>
            <a:off x="2740050" y="16946936"/>
            <a:ext cx="10735262" cy="27559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1203" tIns="511203" rIns="511203" bIns="511203" rtlCol="0" anchor="ctr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印刷される際は、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に変換し幅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r>
              <a:rPr kumimoji="1"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210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で印刷してください。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3B0045-3781-9545-A0AA-755C15D254D4}"/>
              </a:ext>
            </a:extLst>
          </p:cNvPr>
          <p:cNvSpPr/>
          <p:nvPr/>
        </p:nvSpPr>
        <p:spPr>
          <a:xfrm>
            <a:off x="5210863" y="21445966"/>
            <a:ext cx="5793634" cy="31785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0401" tIns="85200" rIns="170401" bIns="8520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記載に関して</a:t>
            </a:r>
            <a:endParaRPr kumimoji="1" lang="en-US" altLang="ja-JP" sz="302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※COI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の有・無について、テンプレートの文章を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参考に記載してください。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▼テンプレート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http://www.congre.co.jp/jastro2024/coi/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表記箇所は、ポスター作成スペース内であれば、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どこでもかまいません。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ja-JP" altLang="en-US" sz="1325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11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60219" y="3844659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背景・目的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0219" y="9002144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対象・方法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7680" y="4634346"/>
            <a:ext cx="15480000" cy="4247317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こちらのスペースに背景・目的を入力してください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</a:t>
            </a:r>
            <a:r>
              <a:rPr kumimoji="1" lang="ja-JP" altLang="en-US" sz="3000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0219" y="9796122"/>
            <a:ext cx="15480000" cy="6555641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こちらのスペースに対象・方法を入力してください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0219" y="16475423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0219" y="17264267"/>
            <a:ext cx="15480000" cy="11633954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こちらのスペースに結果を入力し、図・表を貼付してください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0219" y="29054809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結論／結語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7680" y="29836152"/>
            <a:ext cx="15480000" cy="6555641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こちらのスペースに結論</a:t>
            </a:r>
            <a:r>
              <a:rPr kumimoji="1" lang="en-US" altLang="ja-JP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結語を入力してください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75578C1-9CC5-764F-9072-CF369AFF745C}"/>
              </a:ext>
            </a:extLst>
          </p:cNvPr>
          <p:cNvSpPr txBox="1"/>
          <p:nvPr/>
        </p:nvSpPr>
        <p:spPr>
          <a:xfrm>
            <a:off x="4012509" y="176934"/>
            <a:ext cx="12072781" cy="14626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</a:t>
            </a:r>
            <a:endParaRPr kumimoji="1" lang="en-US" altLang="ja-JP" sz="3597" b="1" u="sng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こちらのスペースに、演題名の入力をお願いいたします（</a:t>
            </a:r>
            <a:r>
              <a:rPr kumimoji="1" lang="en-US" altLang="ja-JP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字以内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en-US" altLang="ja-JP" sz="2800" b="1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ABFF29B-D2BC-374A-A8A5-D57D54A74A53}"/>
              </a:ext>
            </a:extLst>
          </p:cNvPr>
          <p:cNvSpPr txBox="1"/>
          <p:nvPr/>
        </p:nvSpPr>
        <p:spPr>
          <a:xfrm>
            <a:off x="4012506" y="1881303"/>
            <a:ext cx="12072784" cy="136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演者および所属</a:t>
            </a:r>
            <a:endParaRPr kumimoji="1" lang="en-US" altLang="ja-JP" sz="3597" b="1" u="sng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こちらのスペースに、演者名および所属の入力をお願いいたします。</a:t>
            </a:r>
            <a:endParaRPr kumimoji="1" lang="en-US" altLang="ja-JP" sz="2800" b="1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1807DD8-2F57-F045-8DD6-8626EE19B396}"/>
              </a:ext>
            </a:extLst>
          </p:cNvPr>
          <p:cNvCxnSpPr>
            <a:cxnSpLocks/>
          </p:cNvCxnSpPr>
          <p:nvPr/>
        </p:nvCxnSpPr>
        <p:spPr>
          <a:xfrm>
            <a:off x="2707" y="3648265"/>
            <a:ext cx="16200000" cy="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DC80F9B-F084-2341-8318-7D6DF4F64B71}"/>
              </a:ext>
            </a:extLst>
          </p:cNvPr>
          <p:cNvCxnSpPr>
            <a:cxnSpLocks/>
          </p:cNvCxnSpPr>
          <p:nvPr/>
        </p:nvCxnSpPr>
        <p:spPr>
          <a:xfrm>
            <a:off x="3672334" y="7776"/>
            <a:ext cx="0" cy="360000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E950EA1-2E8E-8A4C-9A75-586B1F5301B8}"/>
              </a:ext>
            </a:extLst>
          </p:cNvPr>
          <p:cNvSpPr/>
          <p:nvPr/>
        </p:nvSpPr>
        <p:spPr>
          <a:xfrm>
            <a:off x="7681" y="37050199"/>
            <a:ext cx="16200000" cy="749764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50000"/>
                </a:schemeClr>
              </a:gs>
              <a:gs pos="5000">
                <a:srgbClr val="800080"/>
              </a:gs>
              <a:gs pos="50000">
                <a:srgbClr val="CC00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4"/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245506DA-CE8A-3146-A816-599821BD6B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4004" t="13471" r="5750" b="12074"/>
          <a:stretch/>
        </p:blipFill>
        <p:spPr>
          <a:xfrm>
            <a:off x="14489366" y="36527535"/>
            <a:ext cx="1595924" cy="1260000"/>
          </a:xfrm>
          <a:prstGeom prst="rect">
            <a:avLst/>
          </a:prstGeom>
        </p:spPr>
      </p:pic>
      <p:grpSp>
        <p:nvGrpSpPr>
          <p:cNvPr id="38" name="グループ化 37"/>
          <p:cNvGrpSpPr/>
          <p:nvPr/>
        </p:nvGrpSpPr>
        <p:grpSpPr>
          <a:xfrm>
            <a:off x="197069" y="36567349"/>
            <a:ext cx="1080000" cy="1080000"/>
            <a:chOff x="2992751" y="24092749"/>
            <a:chExt cx="900000" cy="900000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Sketch/>
                      </a14:imgEffect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8145632">
              <a:off x="2992751" y="24092749"/>
              <a:ext cx="900000" cy="900000"/>
            </a:xfrm>
            <a:prstGeom prst="rect">
              <a:avLst/>
            </a:prstGeom>
            <a:effectLst/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145632">
              <a:off x="3046751" y="24124439"/>
              <a:ext cx="792000" cy="792000"/>
            </a:xfrm>
            <a:prstGeom prst="rect">
              <a:avLst/>
            </a:prstGeom>
            <a:effectLst>
              <a:outerShdw blurRad="50800" dist="50800" dir="5400000" algn="ctr" rotWithShape="0">
                <a:schemeClr val="accent1">
                  <a:lumMod val="75000"/>
                </a:schemeClr>
              </a:outerShdw>
            </a:effectLst>
          </p:spPr>
        </p:pic>
      </p:grpSp>
      <p:pic>
        <p:nvPicPr>
          <p:cNvPr id="41" name="図 4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896" y="36666527"/>
            <a:ext cx="5429569" cy="1008000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CFA726E-DD79-2C4B-B5ED-6130F92A7AD4}"/>
              </a:ext>
            </a:extLst>
          </p:cNvPr>
          <p:cNvSpPr/>
          <p:nvPr/>
        </p:nvSpPr>
        <p:spPr>
          <a:xfrm>
            <a:off x="197069" y="176934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演題番号欄</a:t>
            </a:r>
            <a:endParaRPr kumimoji="1" lang="en-US" altLang="ja-JP" sz="3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演題番号は事務局で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準備して貼付します。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20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の注意書きは削除して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DDB45CA-24F5-174D-8D0E-2BB16B806C23}"/>
              </a:ext>
            </a:extLst>
          </p:cNvPr>
          <p:cNvSpPr/>
          <p:nvPr/>
        </p:nvSpPr>
        <p:spPr>
          <a:xfrm>
            <a:off x="2732588" y="13478650"/>
            <a:ext cx="10735262" cy="27559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1203" tIns="511203" rIns="511203" bIns="511203" rtlCol="0" anchor="ctr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印刷される際は、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に変換し幅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r>
              <a:rPr kumimoji="1"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210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で印刷してください。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3B0045-3781-9545-A0AA-755C15D254D4}"/>
              </a:ext>
            </a:extLst>
          </p:cNvPr>
          <p:cNvSpPr/>
          <p:nvPr/>
        </p:nvSpPr>
        <p:spPr>
          <a:xfrm>
            <a:off x="5203402" y="19415546"/>
            <a:ext cx="5793634" cy="31785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0401" tIns="85200" rIns="170401" bIns="8520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記載に関して</a:t>
            </a:r>
            <a:endParaRPr kumimoji="1" lang="en-US" altLang="ja-JP" sz="302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※COI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の有・無について、テンプレートの文章を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参考に記載してください。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▼テンプレート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http://www.congre.co.jp/jastro2024/coi/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表記箇所は、ポスター作成スペース内であれば、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どこでもかまいません。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ja-JP" altLang="en-US" sz="1325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176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67680" y="3841826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背景・目的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0219" y="9002802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対象・方法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0219" y="4638513"/>
            <a:ext cx="15480000" cy="4247317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こちらのスペースに背景・目的を入力してください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3484" y="9796497"/>
            <a:ext cx="7560000" cy="8402300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こちらのスペースに対象・方法を入力してください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87680" y="9006979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280219" y="9796497"/>
            <a:ext cx="7560000" cy="8402300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こちらのスペースに結果を入力しください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0219" y="29104000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08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結論／結語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3484" y="29883080"/>
            <a:ext cx="15480000" cy="6555641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こちらのスペースに結論</a:t>
            </a:r>
            <a:r>
              <a:rPr kumimoji="1" lang="en-US" altLang="ja-JP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結語を入力してください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0219" y="18256188"/>
            <a:ext cx="15480000" cy="10710624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こちらのスペースに図・表を貼付してください</a:t>
            </a:r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文字フォント・サイズは調整して</a:t>
            </a:r>
            <a:r>
              <a:rPr kumimoji="1" lang="ja-JP" altLang="en-US" sz="3000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0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75578C1-9CC5-764F-9072-CF369AFF745C}"/>
              </a:ext>
            </a:extLst>
          </p:cNvPr>
          <p:cNvSpPr txBox="1"/>
          <p:nvPr/>
        </p:nvSpPr>
        <p:spPr>
          <a:xfrm>
            <a:off x="4012509" y="176934"/>
            <a:ext cx="12072781" cy="14626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演題名</a:t>
            </a:r>
            <a:endParaRPr kumimoji="1" lang="en-US" altLang="ja-JP" sz="3597" b="1" u="sng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こちらのスペースに、演題名の入力をお願いいたします（</a:t>
            </a:r>
            <a:r>
              <a:rPr kumimoji="1" lang="en-US" altLang="ja-JP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字以内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en-US" altLang="ja-JP" sz="2800" b="1" dirty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ABFF29B-D2BC-374A-A8A5-D57D54A74A53}"/>
              </a:ext>
            </a:extLst>
          </p:cNvPr>
          <p:cNvSpPr txBox="1"/>
          <p:nvPr/>
        </p:nvSpPr>
        <p:spPr>
          <a:xfrm>
            <a:off x="4012506" y="1881303"/>
            <a:ext cx="12072784" cy="136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3597" b="1" u="sng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演者および所属</a:t>
            </a:r>
            <a:endParaRPr kumimoji="1" lang="en-US" altLang="ja-JP" sz="3597" b="1" u="sng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こちらのスペースに、演者名および所属の入力をお願いいたします。</a:t>
            </a:r>
            <a:endParaRPr kumimoji="1" lang="en-US" altLang="ja-JP" sz="2800" b="1" dirty="0" smtClean="0">
              <a:solidFill>
                <a:srgbClr val="66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形式は問いません。</a:t>
            </a:r>
            <a:r>
              <a:rPr kumimoji="1" lang="en-US" altLang="ja-JP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rgbClr val="66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1807DD8-2F57-F045-8DD6-8626EE19B396}"/>
              </a:ext>
            </a:extLst>
          </p:cNvPr>
          <p:cNvCxnSpPr>
            <a:cxnSpLocks/>
          </p:cNvCxnSpPr>
          <p:nvPr/>
        </p:nvCxnSpPr>
        <p:spPr>
          <a:xfrm>
            <a:off x="2707" y="3648265"/>
            <a:ext cx="16200000" cy="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C80F9B-F084-2341-8318-7D6DF4F64B71}"/>
              </a:ext>
            </a:extLst>
          </p:cNvPr>
          <p:cNvCxnSpPr>
            <a:cxnSpLocks/>
          </p:cNvCxnSpPr>
          <p:nvPr/>
        </p:nvCxnSpPr>
        <p:spPr>
          <a:xfrm>
            <a:off x="3672334" y="7776"/>
            <a:ext cx="0" cy="360000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E950EA1-2E8E-8A4C-9A75-586B1F5301B8}"/>
              </a:ext>
            </a:extLst>
          </p:cNvPr>
          <p:cNvSpPr/>
          <p:nvPr/>
        </p:nvSpPr>
        <p:spPr>
          <a:xfrm>
            <a:off x="7681" y="37050199"/>
            <a:ext cx="16200000" cy="749764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50000"/>
                </a:schemeClr>
              </a:gs>
              <a:gs pos="5000">
                <a:srgbClr val="800080"/>
              </a:gs>
              <a:gs pos="50000">
                <a:srgbClr val="CC00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4"/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245506DA-CE8A-3146-A816-599821BD6B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4004" t="13471" r="5750" b="12074"/>
          <a:stretch/>
        </p:blipFill>
        <p:spPr>
          <a:xfrm>
            <a:off x="14489366" y="36527535"/>
            <a:ext cx="1595924" cy="1260000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197069" y="36567349"/>
            <a:ext cx="1080000" cy="1080000"/>
            <a:chOff x="2992751" y="24092749"/>
            <a:chExt cx="900000" cy="900000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Sketch/>
                      </a14:imgEffect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8145632">
              <a:off x="2992751" y="24092749"/>
              <a:ext cx="900000" cy="900000"/>
            </a:xfrm>
            <a:prstGeom prst="rect">
              <a:avLst/>
            </a:prstGeom>
            <a:effectLst/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145632">
              <a:off x="3046751" y="24124439"/>
              <a:ext cx="792000" cy="792000"/>
            </a:xfrm>
            <a:prstGeom prst="rect">
              <a:avLst/>
            </a:prstGeom>
            <a:effectLst>
              <a:outerShdw blurRad="50800" dist="50800" dir="5400000" algn="ctr" rotWithShape="0">
                <a:schemeClr val="accent1">
                  <a:lumMod val="75000"/>
                </a:schemeClr>
              </a:outerShdw>
            </a:effectLst>
          </p:spPr>
        </p:pic>
      </p:grpSp>
      <p:pic>
        <p:nvPicPr>
          <p:cNvPr id="40" name="図 3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896" y="36666527"/>
            <a:ext cx="5429569" cy="1008000"/>
          </a:xfrm>
          <a:prstGeom prst="rect">
            <a:avLst/>
          </a:prstGeom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CFA726E-DD79-2C4B-B5ED-6130F92A7AD4}"/>
              </a:ext>
            </a:extLst>
          </p:cNvPr>
          <p:cNvSpPr/>
          <p:nvPr/>
        </p:nvSpPr>
        <p:spPr>
          <a:xfrm>
            <a:off x="197069" y="176934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演題番号欄</a:t>
            </a:r>
            <a:endParaRPr kumimoji="1" lang="en-US" altLang="ja-JP" sz="3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演題番号は事務局で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準備して貼付します。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20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の注意書きは削除して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DDB45CA-24F5-174D-8D0E-2BB16B806C23}"/>
              </a:ext>
            </a:extLst>
          </p:cNvPr>
          <p:cNvSpPr/>
          <p:nvPr/>
        </p:nvSpPr>
        <p:spPr>
          <a:xfrm>
            <a:off x="2732588" y="13478650"/>
            <a:ext cx="10735262" cy="27559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1203" tIns="511203" rIns="511203" bIns="511203" rtlCol="0" anchor="ctr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印刷される際は、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に変換し幅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r>
              <a:rPr kumimoji="1"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210 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で印刷してください。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3B0045-3781-9545-A0AA-755C15D254D4}"/>
              </a:ext>
            </a:extLst>
          </p:cNvPr>
          <p:cNvSpPr/>
          <p:nvPr/>
        </p:nvSpPr>
        <p:spPr>
          <a:xfrm>
            <a:off x="5203402" y="20291846"/>
            <a:ext cx="5793634" cy="31785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0401" tIns="85200" rIns="170401" bIns="8520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ja-JP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02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記載に関して</a:t>
            </a:r>
            <a:endParaRPr kumimoji="1" lang="en-US" altLang="ja-JP" sz="302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※COI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の有・無について、テンプレートの文章を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参考に記載してください。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▼テンプレート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http://www.congre.co.jp/jastro2024/coi/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表記箇所は、ポスター作成スペース内であれば、</a:t>
            </a: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どこでもかまいません。</a:t>
            </a:r>
          </a:p>
          <a:p>
            <a:pPr>
              <a:lnSpc>
                <a:spcPct val="120000"/>
              </a:lnSpc>
            </a:pPr>
            <a:r>
              <a:rPr kumimoji="1" lang="en-US" altLang="ja-JP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89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こちらの注意書きは、削除してください。</a:t>
            </a:r>
            <a:endParaRPr kumimoji="1" lang="ja-JP" altLang="en-US" sz="1325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5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62339" y="3846137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408" b="1" dirty="0">
                <a:solidFill>
                  <a:schemeClr val="bg1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rPr>
              <a:t>PURPOSE / OBJECTIVES</a:t>
            </a:r>
            <a:endParaRPr kumimoji="1" lang="ja-JP" altLang="en-US" sz="3408" b="1" dirty="0">
              <a:solidFill>
                <a:schemeClr val="bg1"/>
              </a:solidFill>
              <a:latin typeface="Century Gothic" panose="020B0502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87681" y="3856923"/>
            <a:ext cx="756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408" b="1" dirty="0">
                <a:solidFill>
                  <a:schemeClr val="bg1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rPr>
              <a:t>MATERIAL &amp; METHODS</a:t>
            </a:r>
            <a:endParaRPr kumimoji="1" lang="ja-JP" altLang="en-US" sz="3408" b="1" dirty="0">
              <a:solidFill>
                <a:schemeClr val="bg1"/>
              </a:solidFill>
              <a:latin typeface="Century Gothic" panose="020B0502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2339" y="4626105"/>
            <a:ext cx="7560000" cy="7632859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pPr algn="just" defTabSz="4089633">
              <a:spcBef>
                <a:spcPts val="2360"/>
              </a:spcBef>
              <a:defRPr/>
            </a:pPr>
            <a:r>
              <a:rPr lang="en-CA" altLang="en-US" sz="3000" dirty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</a:t>
            </a:r>
            <a:r>
              <a:rPr lang="en-CA" altLang="en-US" sz="3000" dirty="0" smtClean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87681" y="4628716"/>
            <a:ext cx="7560000" cy="7632859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pPr algn="just" defTabSz="4089633">
              <a:spcBef>
                <a:spcPts val="2360"/>
              </a:spcBef>
              <a:defRPr/>
            </a:pPr>
            <a:r>
              <a:rPr lang="en-CA" altLang="en-US" sz="3000" dirty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</a:t>
            </a:r>
            <a:r>
              <a:rPr lang="en-CA" altLang="en-US" sz="3000" dirty="0" smtClean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2339" y="12401577"/>
            <a:ext cx="1548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408" b="1" dirty="0">
                <a:solidFill>
                  <a:schemeClr val="bg1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rPr>
              <a:t>RESULTS</a:t>
            </a:r>
            <a:endParaRPr kumimoji="1" lang="ja-JP" altLang="en-US" sz="3408" b="1" dirty="0">
              <a:solidFill>
                <a:schemeClr val="bg1"/>
              </a:solidFill>
              <a:latin typeface="Century Gothic" panose="020B0502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0220" y="13179955"/>
            <a:ext cx="15480000" cy="14865608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pPr algn="just" defTabSz="4089633">
              <a:spcBef>
                <a:spcPts val="2360"/>
              </a:spcBef>
              <a:defRPr/>
            </a:pPr>
            <a:r>
              <a:rPr lang="en-CA" altLang="en-US" sz="3000" dirty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content, figures, and tables here, adjusting the font size to fit into the textbox.</a:t>
            </a: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CA" altLang="ja-JP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kumimoji="1" lang="en-US" altLang="ja-JP" sz="3000" dirty="0">
              <a:solidFill>
                <a:srgbClr val="660066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0220" y="28196009"/>
            <a:ext cx="900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408" b="1" dirty="0">
                <a:solidFill>
                  <a:schemeClr val="bg1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rPr>
              <a:t>SUMMARY / CONCLUSION</a:t>
            </a:r>
            <a:endParaRPr kumimoji="1" lang="ja-JP" altLang="en-US" sz="3408" b="1" dirty="0">
              <a:solidFill>
                <a:schemeClr val="bg1"/>
              </a:solidFill>
              <a:latin typeface="Century Gothic" panose="020B0502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2339" y="28969612"/>
            <a:ext cx="9000000" cy="7171194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pPr algn="just" defTabSz="4089633">
              <a:spcBef>
                <a:spcPts val="2360"/>
              </a:spcBef>
              <a:defRPr/>
            </a:pPr>
            <a:r>
              <a:rPr lang="en-CA" altLang="en-US" sz="3000" dirty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</a:t>
            </a:r>
            <a:r>
              <a:rPr lang="en-CA" altLang="en-US" sz="3000" dirty="0" smtClean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727681" y="28199233"/>
            <a:ext cx="6120000" cy="648000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408" b="1" dirty="0">
                <a:solidFill>
                  <a:schemeClr val="bg1"/>
                </a:solidFill>
                <a:latin typeface="Century Gothic" panose="020B0502020202020204" pitchFamily="34" charset="0"/>
                <a:ea typeface="ＭＳ Ｐゴシック" panose="020B0600070205080204" pitchFamily="50" charset="-128"/>
              </a:rPr>
              <a:t>REFERENCES</a:t>
            </a:r>
            <a:endParaRPr kumimoji="1" lang="ja-JP" altLang="en-US" sz="3408" b="1" dirty="0">
              <a:solidFill>
                <a:schemeClr val="bg1"/>
              </a:solidFill>
              <a:latin typeface="Century Gothic" panose="020B0502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27681" y="28976789"/>
            <a:ext cx="6120000" cy="7632859"/>
          </a:xfrm>
          <a:prstGeom prst="rect">
            <a:avLst/>
          </a:prstGeom>
          <a:noFill/>
          <a:ln w="63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pPr algn="just" defTabSz="4089633">
              <a:spcBef>
                <a:spcPts val="2360"/>
              </a:spcBef>
              <a:defRPr/>
            </a:pPr>
            <a:r>
              <a:rPr lang="en-CA" altLang="en-US" sz="3000" dirty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</a:t>
            </a:r>
            <a:r>
              <a:rPr lang="en-CA" altLang="en-US" sz="3000" dirty="0" smtClean="0">
                <a:ln w="0"/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4089633">
              <a:spcBef>
                <a:spcPts val="2360"/>
              </a:spcBef>
              <a:defRPr/>
            </a:pPr>
            <a:endParaRPr lang="en-CA" altLang="en-US" sz="3000" dirty="0" smtClean="0">
              <a:ln w="0"/>
              <a:solidFill>
                <a:srgbClr val="660066"/>
              </a:solidFill>
              <a:latin typeface="Century" panose="020406040505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75578C1-9CC5-764F-9072-CF369AFF745C}"/>
              </a:ext>
            </a:extLst>
          </p:cNvPr>
          <p:cNvSpPr txBox="1"/>
          <p:nvPr/>
        </p:nvSpPr>
        <p:spPr>
          <a:xfrm>
            <a:off x="4012509" y="176934"/>
            <a:ext cx="12072781" cy="146265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1" lang="en-US" altLang="ja-JP" sz="5400" b="1" dirty="0">
                <a:solidFill>
                  <a:srgbClr val="660066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Poster title goes here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ABFF29B-D2BC-374A-A8A5-D57D54A74A53}"/>
              </a:ext>
            </a:extLst>
          </p:cNvPr>
          <p:cNvSpPr txBox="1"/>
          <p:nvPr/>
        </p:nvSpPr>
        <p:spPr>
          <a:xfrm>
            <a:off x="4012506" y="1881303"/>
            <a:ext cx="12072784" cy="1363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3600" b="1" dirty="0">
                <a:solidFill>
                  <a:srgbClr val="660066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Authors</a:t>
            </a:r>
          </a:p>
          <a:p>
            <a:r>
              <a:rPr lang="en-AU" altLang="ja-JP" sz="3600" b="1" dirty="0">
                <a:solidFill>
                  <a:srgbClr val="660066"/>
                </a:solidFill>
                <a:latin typeface="Century" panose="020406040505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Affiliations numbered in superscript</a:t>
            </a:r>
            <a:endParaRPr kumimoji="1" lang="ja-JP" altLang="en-US" sz="3600" b="1" dirty="0">
              <a:solidFill>
                <a:srgbClr val="660066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1807DD8-2F57-F045-8DD6-8626EE19B396}"/>
              </a:ext>
            </a:extLst>
          </p:cNvPr>
          <p:cNvCxnSpPr>
            <a:cxnSpLocks/>
          </p:cNvCxnSpPr>
          <p:nvPr/>
        </p:nvCxnSpPr>
        <p:spPr>
          <a:xfrm>
            <a:off x="2707" y="3648265"/>
            <a:ext cx="16200000" cy="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C80F9B-F084-2341-8318-7D6DF4F64B71}"/>
              </a:ext>
            </a:extLst>
          </p:cNvPr>
          <p:cNvCxnSpPr>
            <a:cxnSpLocks/>
          </p:cNvCxnSpPr>
          <p:nvPr/>
        </p:nvCxnSpPr>
        <p:spPr>
          <a:xfrm>
            <a:off x="3672334" y="7776"/>
            <a:ext cx="0" cy="3600000"/>
          </a:xfrm>
          <a:prstGeom prst="line">
            <a:avLst/>
          </a:prstGeom>
          <a:ln w="1270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E950EA1-2E8E-8A4C-9A75-586B1F5301B8}"/>
              </a:ext>
            </a:extLst>
          </p:cNvPr>
          <p:cNvSpPr/>
          <p:nvPr/>
        </p:nvSpPr>
        <p:spPr>
          <a:xfrm>
            <a:off x="7681" y="37050199"/>
            <a:ext cx="16200000" cy="749764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50000"/>
                </a:schemeClr>
              </a:gs>
              <a:gs pos="5000">
                <a:srgbClr val="800080"/>
              </a:gs>
              <a:gs pos="50000">
                <a:srgbClr val="CC00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4"/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245506DA-CE8A-3146-A816-599821BD6B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4004" t="13471" r="5750" b="12074"/>
          <a:stretch/>
        </p:blipFill>
        <p:spPr>
          <a:xfrm>
            <a:off x="14489366" y="36527535"/>
            <a:ext cx="1595924" cy="1260000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197069" y="36567349"/>
            <a:ext cx="1080000" cy="1080000"/>
            <a:chOff x="2992751" y="24092749"/>
            <a:chExt cx="900000" cy="900000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encilSketch/>
                      </a14:imgEffect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8145632">
              <a:off x="2992751" y="24092749"/>
              <a:ext cx="900000" cy="900000"/>
            </a:xfrm>
            <a:prstGeom prst="rect">
              <a:avLst/>
            </a:prstGeom>
            <a:effectLst/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E54968A1-0801-3D42-9558-708403564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145632">
              <a:off x="3046751" y="24124439"/>
              <a:ext cx="792000" cy="792000"/>
            </a:xfrm>
            <a:prstGeom prst="rect">
              <a:avLst/>
            </a:prstGeom>
            <a:effectLst>
              <a:outerShdw blurRad="50800" dist="50800" dir="5400000" algn="ctr" rotWithShape="0">
                <a:schemeClr val="accent1">
                  <a:lumMod val="75000"/>
                </a:schemeClr>
              </a:outerShdw>
            </a:effectLst>
          </p:spPr>
        </p:pic>
      </p:grpSp>
      <p:pic>
        <p:nvPicPr>
          <p:cNvPr id="40" name="図 3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896" y="36666527"/>
            <a:ext cx="5429569" cy="1008000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15847681" y="4964172"/>
            <a:ext cx="360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CFA726E-DD79-2C4B-B5ED-6130F92A7AD4}"/>
              </a:ext>
            </a:extLst>
          </p:cNvPr>
          <p:cNvSpPr/>
          <p:nvPr/>
        </p:nvSpPr>
        <p:spPr>
          <a:xfrm>
            <a:off x="197069" y="176934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Presentation No.</a:t>
            </a:r>
          </a:p>
          <a:p>
            <a:pPr algn="ctr"/>
            <a:r>
              <a:rPr kumimoji="1" lang="en-US" altLang="ja-JP" sz="22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Presentation No.</a:t>
            </a:r>
            <a:r>
              <a:rPr kumimoji="1" lang="ja-JP" altLang="en-US" sz="22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2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will be pasted here by congress secretariat.</a:t>
            </a:r>
            <a:endParaRPr kumimoji="1" lang="en-US" altLang="ja-JP" sz="2200" b="1" dirty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  <a:p>
            <a:pPr algn="ctr"/>
            <a:endParaRPr kumimoji="1" lang="en-US" altLang="ja-JP" sz="2400" b="1" dirty="0" smtClean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* Delete this note on use.</a:t>
            </a:r>
            <a:endParaRPr kumimoji="1" lang="ja-JP" altLang="en-US" sz="2000" b="1" dirty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DDB45CA-24F5-174D-8D0E-2BB16B806C23}"/>
              </a:ext>
            </a:extLst>
          </p:cNvPr>
          <p:cNvSpPr/>
          <p:nvPr/>
        </p:nvSpPr>
        <p:spPr>
          <a:xfrm>
            <a:off x="2084578" y="17307024"/>
            <a:ext cx="12031284" cy="33632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1203" tIns="511203" rIns="511203" bIns="511203" rtlCol="0" anchor="ctr">
            <a:spAutoFit/>
          </a:bodyPr>
          <a:lstStyle/>
          <a:p>
            <a:r>
              <a:rPr kumimoji="1" lang="en-US" altLang="ja-JP" sz="3000" b="1" dirty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Disclose Conflict of Interest with respect to this presentation.</a:t>
            </a:r>
          </a:p>
          <a:p>
            <a:endParaRPr kumimoji="1" lang="en-US" altLang="ja-JP" sz="3000" b="1" dirty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  <a:p>
            <a:r>
              <a:rPr kumimoji="1" lang="en-US" altLang="ja-JP" sz="3000" b="1" dirty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Save as PDF file and print out in 90cm x </a:t>
            </a:r>
            <a:r>
              <a:rPr kumimoji="1" lang="en-US" altLang="ja-JP" sz="3000" b="1" dirty="0" smtClean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210cm </a:t>
            </a:r>
            <a:r>
              <a:rPr kumimoji="1" lang="en-US" altLang="ja-JP" sz="3000" b="1" dirty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size.</a:t>
            </a:r>
          </a:p>
          <a:p>
            <a:endParaRPr kumimoji="1" lang="en-US" altLang="ja-JP" sz="3000" b="1" dirty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  <a:p>
            <a:r>
              <a:rPr kumimoji="1" lang="en-US" altLang="ja-JP" sz="3000" b="1" dirty="0">
                <a:solidFill>
                  <a:schemeClr val="bg1"/>
                </a:solidFill>
                <a:latin typeface="Century" panose="02040604050505020304" pitchFamily="18" charset="0"/>
                <a:ea typeface="メイリオ" panose="020B0604030504040204" pitchFamily="50" charset="-128"/>
              </a:rPr>
              <a:t>* Delete this note on utilizing this template.</a:t>
            </a:r>
            <a:endParaRPr kumimoji="1" lang="ja-JP" altLang="en-US" sz="3000" b="1" dirty="0">
              <a:solidFill>
                <a:schemeClr val="bg1"/>
              </a:solidFill>
              <a:latin typeface="Century" panose="020406040505050203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8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987</Words>
  <Application>Microsoft Office PowerPoint</Application>
  <PresentationFormat>ユーザー設定</PresentationFormat>
  <Paragraphs>319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5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Century Gothic</vt:lpstr>
      <vt:lpstr>Tahoma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 正将</dc:creator>
  <cp:lastModifiedBy>栗山 健吾</cp:lastModifiedBy>
  <cp:revision>65</cp:revision>
  <dcterms:created xsi:type="dcterms:W3CDTF">2024-10-01T13:51:53Z</dcterms:created>
  <dcterms:modified xsi:type="dcterms:W3CDTF">2024-10-21T08:00:42Z</dcterms:modified>
</cp:coreProperties>
</file>