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66" r:id="rId2"/>
    <p:sldId id="256" r:id="rId3"/>
    <p:sldId id="264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93D773-9BCC-48EB-A993-EBBA05846CBC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C70FE-6BAC-4F77-A9B0-D24892EA9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62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E4EE84-BEA0-4DEA-BA7C-30F6D5989BB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807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920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24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040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80E99F28-962F-4C2C-8B61-90A16B323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85440" y="6190775"/>
            <a:ext cx="3137105" cy="56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7883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843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55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348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827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5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489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409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070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9F75F-5250-42A8-8CEF-400FF9C939F5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021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7" name="Group 125"/>
          <p:cNvGraphicFramePr>
            <a:graphicFrameLocks noGrp="1"/>
          </p:cNvGraphicFramePr>
          <p:nvPr/>
        </p:nvGraphicFramePr>
        <p:xfrm>
          <a:off x="2063932" y="705395"/>
          <a:ext cx="8203475" cy="573024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788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5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9608">
                <a:tc>
                  <a:txBody>
                    <a:bodyPr/>
                    <a:lstStyle>
                      <a:lvl1pPr marL="352425" indent="-352425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52425" marR="0" lvl="0" indent="-3524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①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Advisor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23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②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Stock ownership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Profit of JPY 1,000,000 </a:t>
                      </a:r>
                      <a:r>
                        <a:rPr kumimoji="1" lang="ja-JP" altLang="en-US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en-US" altLang="ja-JP" sz="18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5% or more of all stocks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③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Patent royalties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9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④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Honoraria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9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⑤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Manuscript fees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5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9989">
                <a:tc>
                  <a:txBody>
                    <a:bodyPr/>
                    <a:lstStyle>
                      <a:lvl1pPr marL="352425" indent="-352425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52425" marR="0" lvl="0" indent="-3524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⑥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Grants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for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commissioned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⑦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Scholarship grants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⑧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Endowed chair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9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⑨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Gifts or other payment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50,000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119" name="Rectangle 47"/>
          <p:cNvSpPr>
            <a:spLocks noChangeArrowheads="1"/>
          </p:cNvSpPr>
          <p:nvPr/>
        </p:nvSpPr>
        <p:spPr bwMode="auto">
          <a:xfrm>
            <a:off x="1899474" y="178649"/>
            <a:ext cx="83930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ja-JP" sz="2400" b="1" dirty="0">
                <a:latin typeface="+mn-ea"/>
              </a:rPr>
              <a:t>Conflict of Interest requiring disclosure</a:t>
            </a:r>
            <a:r>
              <a:rPr lang="ja-JP" altLang="en-US" sz="2400" b="1" dirty="0">
                <a:latin typeface="+mn-ea"/>
              </a:rPr>
              <a:t>（</a:t>
            </a:r>
            <a:r>
              <a:rPr lang="en-US" altLang="ja-JP" sz="2400" b="1" dirty="0">
                <a:latin typeface="+mn-ea"/>
              </a:rPr>
              <a:t>annual</a:t>
            </a:r>
            <a:r>
              <a:rPr lang="ja-JP" altLang="en-US" sz="2400" b="1" dirty="0">
                <a:latin typeface="+mn-ea"/>
              </a:rPr>
              <a:t>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685F95-97CB-42C8-9E2E-E53251982429}"/>
              </a:ext>
            </a:extLst>
          </p:cNvPr>
          <p:cNvSpPr txBox="1"/>
          <p:nvPr/>
        </p:nvSpPr>
        <p:spPr>
          <a:xfrm>
            <a:off x="1701172" y="6500717"/>
            <a:ext cx="69464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latin typeface="Calibri 本文"/>
              </a:rPr>
              <a:t>The Japanese Association of Medical Sciences COI management guideline</a:t>
            </a:r>
            <a:r>
              <a:rPr kumimoji="1" lang="en-US" altLang="ja-JP" sz="1050" dirty="0">
                <a:latin typeface="Calibri 本文"/>
              </a:rPr>
              <a:t>(Ver. Mar.2022)</a:t>
            </a:r>
            <a:endParaRPr kumimoji="1" lang="ja-JP" altLang="en-US" sz="1050" dirty="0">
              <a:latin typeface="Calibri 本文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131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B8FDCC4-68B6-44EA-A3A1-18369152FA68}"/>
              </a:ext>
            </a:extLst>
          </p:cNvPr>
          <p:cNvSpPr txBox="1"/>
          <p:nvPr/>
        </p:nvSpPr>
        <p:spPr>
          <a:xfrm>
            <a:off x="2278034" y="2146266"/>
            <a:ext cx="7868193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800" dirty="0"/>
              <a:t>I (or We) have no COI </a:t>
            </a:r>
          </a:p>
          <a:p>
            <a:r>
              <a:rPr lang="en-US" altLang="ja-JP" sz="6800" dirty="0"/>
              <a:t>with regard to </a:t>
            </a:r>
          </a:p>
          <a:p>
            <a:r>
              <a:rPr lang="en-US" altLang="ja-JP" sz="6800" dirty="0"/>
              <a:t>our presentatio</a:t>
            </a:r>
            <a:r>
              <a:rPr lang="en-US" altLang="ja-JP" sz="7200" dirty="0"/>
              <a:t>n. </a:t>
            </a:r>
            <a:r>
              <a:rPr kumimoji="1" lang="ja-JP" altLang="en-US" sz="7200" b="1" dirty="0">
                <a:solidFill>
                  <a:schemeClr val="bg1"/>
                </a:solidFill>
              </a:rPr>
              <a:t>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8EB0A6B-7991-4EE3-9727-4AE5BEFE3B8C}"/>
              </a:ext>
            </a:extLst>
          </p:cNvPr>
          <p:cNvSpPr/>
          <p:nvPr/>
        </p:nvSpPr>
        <p:spPr>
          <a:xfrm>
            <a:off x="0" y="-10793"/>
            <a:ext cx="12192000" cy="18221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6E07E40-C08C-4CD3-BB91-54ABF9727526}"/>
              </a:ext>
            </a:extLst>
          </p:cNvPr>
          <p:cNvSpPr/>
          <p:nvPr/>
        </p:nvSpPr>
        <p:spPr>
          <a:xfrm>
            <a:off x="2612571" y="339272"/>
            <a:ext cx="6966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000" b="1" dirty="0">
                <a:solidFill>
                  <a:schemeClr val="bg1"/>
                </a:solidFill>
              </a:rPr>
              <a:t>Disclosure of Conflict of Interest</a:t>
            </a:r>
            <a:endParaRPr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881BCD6-C0F0-4579-AA80-65127207F4D2}"/>
              </a:ext>
            </a:extLst>
          </p:cNvPr>
          <p:cNvSpPr txBox="1"/>
          <p:nvPr/>
        </p:nvSpPr>
        <p:spPr>
          <a:xfrm>
            <a:off x="1827364" y="1349780"/>
            <a:ext cx="876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i="1" dirty="0">
                <a:solidFill>
                  <a:schemeClr val="bg1"/>
                </a:solidFill>
              </a:rPr>
              <a:t>Name of co-authors</a:t>
            </a:r>
            <a:r>
              <a:rPr lang="ja-JP" altLang="en-US" sz="2400" dirty="0">
                <a:solidFill>
                  <a:schemeClr val="bg1"/>
                </a:solidFill>
              </a:rPr>
              <a:t>： ○○ ○○ 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7002299-D50E-4282-9D38-6FBFF84C9C27}"/>
              </a:ext>
            </a:extLst>
          </p:cNvPr>
          <p:cNvSpPr txBox="1"/>
          <p:nvPr/>
        </p:nvSpPr>
        <p:spPr>
          <a:xfrm>
            <a:off x="1789711" y="1001887"/>
            <a:ext cx="876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i="1" dirty="0">
                <a:solidFill>
                  <a:schemeClr val="bg1"/>
                </a:solidFill>
              </a:rPr>
              <a:t>Name of first author</a:t>
            </a:r>
            <a:r>
              <a:rPr lang="ja-JP" altLang="en-US" sz="2400" dirty="0">
                <a:solidFill>
                  <a:schemeClr val="bg1"/>
                </a:solidFill>
              </a:rPr>
              <a:t>： ○○ ○○ 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759A71A-6528-4A52-9B38-0142E31ADFB1}"/>
              </a:ext>
            </a:extLst>
          </p:cNvPr>
          <p:cNvSpPr txBox="1"/>
          <p:nvPr/>
        </p:nvSpPr>
        <p:spPr>
          <a:xfrm>
            <a:off x="827773" y="6295392"/>
            <a:ext cx="526822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latin typeface="Calibri 本文"/>
              </a:rPr>
              <a:t>The Japanese Association of Medical Sciences COI management guideline</a:t>
            </a:r>
            <a:r>
              <a:rPr lang="ja-JP" altLang="en-US" sz="1050" dirty="0">
                <a:latin typeface="Calibri 本文"/>
              </a:rPr>
              <a:t>　</a:t>
            </a:r>
            <a:r>
              <a:rPr kumimoji="1" lang="en-US" altLang="ja-JP" sz="1050" dirty="0">
                <a:latin typeface="Calibri 本文"/>
              </a:rPr>
              <a:t>(Ver. Mar.2022)</a:t>
            </a:r>
            <a:endParaRPr kumimoji="1" lang="ja-JP" altLang="en-US" sz="1050" dirty="0">
              <a:latin typeface="Calibri 本文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347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2477C31-3C4E-4975-AA84-AF72A975AA45}"/>
              </a:ext>
            </a:extLst>
          </p:cNvPr>
          <p:cNvSpPr txBox="1"/>
          <p:nvPr/>
        </p:nvSpPr>
        <p:spPr>
          <a:xfrm>
            <a:off x="1933304" y="2464096"/>
            <a:ext cx="842118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Matters requiring disclosure of COI</a:t>
            </a:r>
          </a:p>
          <a:p>
            <a:r>
              <a:rPr lang="en-US" altLang="ja-JP" sz="3200" dirty="0"/>
              <a:t>with regard to our presentation are as follows;</a:t>
            </a:r>
          </a:p>
          <a:p>
            <a:endParaRPr lang="en-US" altLang="ja-JP" sz="3200" dirty="0"/>
          </a:p>
          <a:p>
            <a:r>
              <a:rPr lang="en-US" altLang="ja-JP" sz="3200" dirty="0"/>
              <a:t>Research founding</a:t>
            </a:r>
            <a:r>
              <a:rPr lang="ja-JP" altLang="en-US" sz="3200" dirty="0"/>
              <a:t>：○○ </a:t>
            </a:r>
            <a:r>
              <a:rPr lang="en-US" altLang="ja-JP" sz="3200" dirty="0"/>
              <a:t>Pharma Co. Limit.</a:t>
            </a:r>
          </a:p>
          <a:p>
            <a:r>
              <a:rPr lang="en-US" altLang="ja-JP" sz="3200" dirty="0"/>
              <a:t>Acceptance of Researchers</a:t>
            </a:r>
            <a:r>
              <a:rPr lang="ja-JP" altLang="en-US" sz="3200" dirty="0"/>
              <a:t>： ○○ </a:t>
            </a:r>
            <a:r>
              <a:rPr lang="en-US" altLang="ja-JP" sz="3200" dirty="0"/>
              <a:t>Pharma Inc.</a:t>
            </a:r>
            <a:r>
              <a:rPr kumimoji="1" lang="ja-JP" altLang="en-US" sz="3200" b="1" dirty="0">
                <a:solidFill>
                  <a:schemeClr val="bg1"/>
                </a:solidFill>
              </a:rPr>
              <a:t>）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FDFABA8-97DB-41DC-8C9F-01D8993E0D69}"/>
              </a:ext>
            </a:extLst>
          </p:cNvPr>
          <p:cNvSpPr/>
          <p:nvPr/>
        </p:nvSpPr>
        <p:spPr>
          <a:xfrm>
            <a:off x="0" y="-10793"/>
            <a:ext cx="12192000" cy="18221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48D5D05-06DE-40FF-9A3B-1B0D9FC5E510}"/>
              </a:ext>
            </a:extLst>
          </p:cNvPr>
          <p:cNvSpPr/>
          <p:nvPr/>
        </p:nvSpPr>
        <p:spPr>
          <a:xfrm>
            <a:off x="2612571" y="339272"/>
            <a:ext cx="6966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000" b="1" dirty="0">
                <a:solidFill>
                  <a:schemeClr val="bg1"/>
                </a:solidFill>
              </a:rPr>
              <a:t>Disclosure of Conflict of Interest</a:t>
            </a:r>
            <a:endParaRPr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E177501-E29E-4082-ABCE-E210C7F35AFC}"/>
              </a:ext>
            </a:extLst>
          </p:cNvPr>
          <p:cNvSpPr txBox="1"/>
          <p:nvPr/>
        </p:nvSpPr>
        <p:spPr>
          <a:xfrm>
            <a:off x="827773" y="6295392"/>
            <a:ext cx="526822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latin typeface="Calibri 本文"/>
              </a:rPr>
              <a:t>The Japanese Association of Medical Sciences COI management guideline</a:t>
            </a:r>
            <a:r>
              <a:rPr lang="ja-JP" altLang="en-US" sz="1050" dirty="0">
                <a:latin typeface="Calibri 本文"/>
              </a:rPr>
              <a:t>　</a:t>
            </a:r>
            <a:r>
              <a:rPr kumimoji="1" lang="en-US" altLang="ja-JP" sz="1050" dirty="0">
                <a:latin typeface="Calibri 本文"/>
              </a:rPr>
              <a:t>(Ver. Mar.2022)</a:t>
            </a:r>
            <a:endParaRPr kumimoji="1" lang="ja-JP" altLang="en-US" sz="1050" dirty="0">
              <a:latin typeface="Calibri 本文"/>
              <a:ea typeface="游ゴシック" panose="020B04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BBABBDB-314A-453E-8EA2-A61637A815F8}"/>
              </a:ext>
            </a:extLst>
          </p:cNvPr>
          <p:cNvSpPr txBox="1"/>
          <p:nvPr/>
        </p:nvSpPr>
        <p:spPr>
          <a:xfrm>
            <a:off x="1827364" y="1349780"/>
            <a:ext cx="876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i="1" dirty="0">
                <a:solidFill>
                  <a:schemeClr val="bg1"/>
                </a:solidFill>
              </a:rPr>
              <a:t>Name of co-authors</a:t>
            </a:r>
            <a:r>
              <a:rPr lang="ja-JP" altLang="en-US" sz="2400" dirty="0">
                <a:solidFill>
                  <a:schemeClr val="bg1"/>
                </a:solidFill>
              </a:rPr>
              <a:t>： ○○ ○○ 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B57DAFA-10FD-4B28-9219-6B573D8ABE45}"/>
              </a:ext>
            </a:extLst>
          </p:cNvPr>
          <p:cNvSpPr txBox="1"/>
          <p:nvPr/>
        </p:nvSpPr>
        <p:spPr>
          <a:xfrm>
            <a:off x="1789711" y="1001887"/>
            <a:ext cx="876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i="1" dirty="0">
                <a:solidFill>
                  <a:schemeClr val="bg1"/>
                </a:solidFill>
              </a:rPr>
              <a:t>Name of first author</a:t>
            </a:r>
            <a:r>
              <a:rPr lang="ja-JP" altLang="en-US" sz="2400" dirty="0">
                <a:solidFill>
                  <a:schemeClr val="bg1"/>
                </a:solidFill>
              </a:rPr>
              <a:t>： ○○ ○○ </a:t>
            </a:r>
          </a:p>
        </p:txBody>
      </p:sp>
    </p:spTree>
    <p:extLst>
      <p:ext uri="{BB962C8B-B14F-4D97-AF65-F5344CB8AC3E}">
        <p14:creationId xmlns:p14="http://schemas.microsoft.com/office/powerpoint/2010/main" val="175627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231</Words>
  <Application>Microsoft Office PowerPoint</Application>
  <PresentationFormat>ワイド画面</PresentationFormat>
  <Paragraphs>38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Calibri 本文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pc01</dc:creator>
  <cp:lastModifiedBy>藤澤 小百合</cp:lastModifiedBy>
  <cp:revision>6</cp:revision>
  <dcterms:created xsi:type="dcterms:W3CDTF">2020-07-02T07:23:48Z</dcterms:created>
  <dcterms:modified xsi:type="dcterms:W3CDTF">2023-03-08T05:31:00Z</dcterms:modified>
</cp:coreProperties>
</file>