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7"/>
  </p:notesMasterIdLst>
  <p:handoutMasterIdLst>
    <p:handoutMasterId r:id="rId8"/>
  </p:handoutMasterIdLst>
  <p:sldIdLst>
    <p:sldId id="258" r:id="rId2"/>
    <p:sldId id="259" r:id="rId3"/>
    <p:sldId id="260" r:id="rId4"/>
    <p:sldId id="261" r:id="rId5"/>
    <p:sldId id="262" r:id="rId6"/>
  </p:sldIdLst>
  <p:sldSz cx="9144000" cy="5143500" type="screen16x9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FFCC"/>
    <a:srgbClr val="66EC80"/>
    <a:srgbClr val="FFD5FF"/>
    <a:srgbClr val="FEA8DF"/>
    <a:srgbClr val="652B91"/>
    <a:srgbClr val="00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6" autoAdjust="0"/>
    <p:restoredTop sz="94728" autoAdjust="0"/>
  </p:normalViewPr>
  <p:slideViewPr>
    <p:cSldViewPr showGuides="1">
      <p:cViewPr>
        <p:scale>
          <a:sx n="69" d="100"/>
          <a:sy n="69" d="100"/>
        </p:scale>
        <p:origin x="1038" y="186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2754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194B5E4-276E-40E5-BECB-191D25396B04}" type="datetimeFigureOut">
              <a:rPr lang="ja-JP" altLang="en-US"/>
              <a:pPr>
                <a:defRPr/>
              </a:pPr>
              <a:t>2022/1/11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FD2E0A6-A11B-450E-AE3A-1B4038111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06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59F77ED-CBA3-4C81-9614-03C35DDDCC7E}" type="datetimeFigureOut">
              <a:rPr lang="ja-JP" altLang="en-US"/>
              <a:pPr>
                <a:defRPr/>
              </a:pPr>
              <a:t>2022/1/11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6D35AF1-B9F7-49A7-8B77-947D24B609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1409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5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57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95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5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465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143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0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4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3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38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34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07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1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72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07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52400" y="1123950"/>
            <a:ext cx="8839200" cy="2973526"/>
            <a:chOff x="152400" y="1123950"/>
            <a:chExt cx="8839200" cy="2973526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09145D9A-B3DA-4881-B4F8-786E68BADB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123950"/>
              <a:ext cx="8839200" cy="1077218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The Japanese Association for </a:t>
              </a:r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Thoracic </a:t>
              </a:r>
              <a:r>
                <a:rPr kumimoji="0" lang="en-US" altLang="ja-JP" sz="3200" dirty="0" smtClean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Surgery</a:t>
              </a:r>
            </a:p>
            <a:p>
              <a:r>
                <a:rPr kumimoji="0" lang="en-US" altLang="ja-JP" sz="3200" dirty="0" smtClean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 </a:t>
              </a:r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COI </a:t>
              </a:r>
              <a:r>
                <a:rPr kumimoji="0" lang="en-US" altLang="ja-JP" sz="3200" dirty="0">
                  <a:solidFill>
                    <a:srgbClr val="1C1C1C"/>
                  </a:solidFill>
                  <a:latin typeface="Arial" charset="0"/>
                  <a:ea typeface="HGPｺﾞｼｯｸE" pitchFamily="50" charset="-128"/>
                </a:rPr>
                <a:t>Disclosure</a:t>
              </a:r>
            </a:p>
          </p:txBody>
        </p:sp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AC2F3DBA-3EAB-45C7-9D20-E0BE59217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672" y="2343150"/>
              <a:ext cx="7467600" cy="1754326"/>
            </a:xfrm>
            <a:prstGeom prst="rect">
              <a:avLst/>
            </a:prstGeom>
            <a:solidFill>
              <a:srgbClr val="FFFFFF"/>
            </a:solidFill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None/>
              </a:pPr>
              <a:r>
                <a:rPr kumimoji="0" lang="en-US" altLang="ja-JP" sz="3600" dirty="0">
                  <a:solidFill>
                    <a:srgbClr val="D60093"/>
                  </a:solidFill>
                  <a:latin typeface="Arial" charset="0"/>
                  <a:ea typeface="HGPｺﾞｼｯｸE" pitchFamily="50" charset="-128"/>
                </a:rPr>
                <a:t>The author has no conflict of interest to disclose with respect to this presentation.</a:t>
              </a:r>
              <a:endParaRPr kumimoji="0" lang="en-US" altLang="ja-JP" sz="28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endParaRPr>
            </a:p>
          </p:txBody>
        </p:sp>
      </p:grpSp>
      <p:sp>
        <p:nvSpPr>
          <p:cNvPr id="7" name="Text Box 6">
            <a:extLst>
              <a:ext uri="{FF2B5EF4-FFF2-40B4-BE49-F238E27FC236}">
                <a16:creationId xmlns:a16="http://schemas.microsoft.com/office/drawing/2014/main" id="{08F62AD0-684F-4FA4-9307-B2E0C0F0E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39458"/>
            <a:ext cx="6248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32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245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9145D9A-B3DA-4881-B4F8-786E68BAD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47750"/>
            <a:ext cx="8839200" cy="107721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Thoracic </a:t>
            </a:r>
            <a:r>
              <a:rPr kumimoji="0" lang="en-US" altLang="ja-JP" sz="32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Surgery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Disclosure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08F62AD0-684F-4FA4-9307-B2E0C0F0E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39458"/>
            <a:ext cx="6248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32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2F3DBA-3EAB-45C7-9D20-E0BE59217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79073"/>
            <a:ext cx="7467600" cy="175432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The author has no conflict of interest to disclose with respect to this presentation.</a:t>
            </a:r>
            <a:endParaRPr kumimoji="0" lang="en-US" altLang="ja-JP" sz="2800" dirty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46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9145D9A-B3DA-4881-B4F8-786E68BAD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23950"/>
            <a:ext cx="8839200" cy="107721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Thoracic </a:t>
            </a:r>
            <a:r>
              <a:rPr kumimoji="0" lang="en-US" altLang="ja-JP" sz="32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Surgery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Disclosure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08F62AD0-684F-4FA4-9307-B2E0C0F0E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39458"/>
            <a:ext cx="6248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32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30ACDB-D6D7-4557-A5C0-92FE9BAC4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170" y="2495550"/>
            <a:ext cx="6602412" cy="1200329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Lecture fees have been received from</a:t>
            </a:r>
            <a:r>
              <a:rPr kumimoji="0" lang="en-US" altLang="ja-JP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 ○○○○</a:t>
            </a:r>
            <a:r>
              <a:rPr kumimoji="0" lang="en-US" altLang="ja-JP" sz="36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  <a:endParaRPr kumimoji="0" lang="en-US" altLang="ja-JP" sz="2800" dirty="0">
              <a:solidFill>
                <a:srgbClr val="D60093"/>
              </a:solidFill>
              <a:latin typeface="Arial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7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9145D9A-B3DA-4881-B4F8-786E68BAD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23950"/>
            <a:ext cx="8839200" cy="107721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Thoracic </a:t>
            </a:r>
            <a:r>
              <a:rPr kumimoji="0" lang="en-US" altLang="ja-JP" sz="32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Surgery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COI </a:t>
            </a:r>
            <a:r>
              <a:rPr kumimoji="0" lang="en-US" altLang="ja-JP" sz="32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Disclosure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08F62AD0-684F-4FA4-9307-B2E0C0F0E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349175"/>
            <a:ext cx="624840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sz="3200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427A59-21C7-4C77-9D3B-E6C9CB80A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043" y="2337955"/>
            <a:ext cx="6615113" cy="175432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Research funding as an advisor has been received from</a:t>
            </a:r>
            <a:r>
              <a:rPr kumimoji="0" lang="en-US" altLang="ja-JP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 ○○○○</a:t>
            </a:r>
            <a:r>
              <a:rPr kumimoji="0" lang="en-US" altLang="ja-JP" sz="3600" dirty="0">
                <a:solidFill>
                  <a:srgbClr val="D60093"/>
                </a:solidFill>
                <a:latin typeface="Arial" charset="0"/>
                <a:ea typeface="HGPｺﾞｼｯｸE" pitchFamily="50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39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9145D9A-B3DA-4881-B4F8-786E68BAD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71550"/>
            <a:ext cx="8839200" cy="461665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z="24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The Japanese Association for </a:t>
            </a:r>
            <a:r>
              <a:rPr kumimoji="0" lang="en-US" altLang="ja-JP" sz="24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Thoracic </a:t>
            </a:r>
            <a:r>
              <a:rPr kumimoji="0" lang="en-US" altLang="ja-JP" sz="2400" dirty="0" smtClean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Surgery COI </a:t>
            </a:r>
            <a:r>
              <a:rPr kumimoji="0" lang="en-US" altLang="ja-JP" sz="2400" dirty="0">
                <a:solidFill>
                  <a:srgbClr val="1C1C1C"/>
                </a:solidFill>
                <a:latin typeface="Arial" charset="0"/>
                <a:ea typeface="HGPｺﾞｼｯｸE" pitchFamily="50" charset="-128"/>
              </a:rPr>
              <a:t>Disclosure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08F62AD0-684F-4FA4-9307-B2E0C0F0E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199" y="1433215"/>
            <a:ext cx="44196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en-US" altLang="ja-JP" u="sng" dirty="0">
                <a:solidFill>
                  <a:prstClr val="black"/>
                </a:solidFill>
                <a:latin typeface="Arial" charset="0"/>
              </a:rPr>
              <a:t>Presenting</a:t>
            </a:r>
            <a:r>
              <a:rPr kumimoji="0" lang="en-US" altLang="ja-JP" sz="1800" u="sng" dirty="0">
                <a:solidFill>
                  <a:prstClr val="black"/>
                </a:solidFill>
                <a:latin typeface="Arial" charset="0"/>
              </a:rPr>
              <a:t> author: </a:t>
            </a:r>
            <a:r>
              <a:rPr kumimoji="0" lang="en-US" altLang="ja-JP" sz="1800" u="sng" dirty="0">
                <a:solidFill>
                  <a:srgbClr val="1C1C1C"/>
                </a:solidFill>
                <a:latin typeface="Arial" charset="0"/>
              </a:rPr>
              <a:t>●●</a:t>
            </a:r>
            <a:r>
              <a:rPr kumimoji="0" lang="ja-JP" altLang="en-US" sz="1800" u="sng" dirty="0">
                <a:solidFill>
                  <a:srgbClr val="1C1C1C"/>
                </a:solidFill>
                <a:latin typeface="Arial" charset="0"/>
              </a:rPr>
              <a:t> </a:t>
            </a:r>
            <a:r>
              <a:rPr kumimoji="0" lang="en-US" altLang="ja-JP" sz="1800" u="sng" dirty="0">
                <a:solidFill>
                  <a:srgbClr val="1C1C1C"/>
                </a:solidFill>
                <a:latin typeface="Arial" charset="0"/>
              </a:rPr>
              <a:t>●●</a:t>
            </a:r>
            <a:endParaRPr kumimoji="0" lang="en-US" altLang="ja-JP" sz="1800" u="sng" dirty="0">
              <a:solidFill>
                <a:srgbClr val="1C1C1C"/>
              </a:solidFill>
              <a:latin typeface="Arial" charset="0"/>
              <a:ea typeface="HGPｺﾞｼｯｸE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981473"/>
              </p:ext>
            </p:extLst>
          </p:nvPr>
        </p:nvGraphicFramePr>
        <p:xfrm>
          <a:off x="304800" y="1856094"/>
          <a:ext cx="8534400" cy="3287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8593">
                  <a:extLst>
                    <a:ext uri="{9D8B030D-6E8A-4147-A177-3AD203B41FA5}">
                      <a16:colId xmlns:a16="http://schemas.microsoft.com/office/drawing/2014/main" val="4157508783"/>
                    </a:ext>
                  </a:extLst>
                </a:gridCol>
                <a:gridCol w="1912883">
                  <a:extLst>
                    <a:ext uri="{9D8B030D-6E8A-4147-A177-3AD203B41FA5}">
                      <a16:colId xmlns:a16="http://schemas.microsoft.com/office/drawing/2014/main" val="2246863836"/>
                    </a:ext>
                  </a:extLst>
                </a:gridCol>
                <a:gridCol w="735724">
                  <a:extLst>
                    <a:ext uri="{9D8B030D-6E8A-4147-A177-3AD203B41FA5}">
                      <a16:colId xmlns:a16="http://schemas.microsoft.com/office/drawing/2014/main" val="3204390566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266762645"/>
                    </a:ext>
                  </a:extLst>
                </a:gridCol>
              </a:tblGrid>
              <a:tr h="471288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Amount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Applicable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Name of Company Concerned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8224"/>
                  </a:ext>
                </a:extLst>
              </a:tr>
              <a:tr h="4494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err="1" smtClean="0"/>
                        <a:t>Exective</a:t>
                      </a:r>
                      <a:r>
                        <a:rPr kumimoji="1" lang="en-US" altLang="ja-JP" sz="1200" dirty="0" smtClean="0"/>
                        <a:t>/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dirty="0" smtClean="0"/>
                        <a:t>advisor 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＞</a:t>
                      </a:r>
                      <a:r>
                        <a:rPr kumimoji="1" lang="en-US" altLang="ja-JP" sz="1200" dirty="0" smtClean="0"/>
                        <a:t>1,000,000 yen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62770"/>
                  </a:ext>
                </a:extLst>
              </a:tr>
              <a:tr h="449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HGPｺﾞｼｯｸE" pitchFamily="50" charset="-128"/>
                        </a:rPr>
                        <a:t>Stocks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＞</a:t>
                      </a:r>
                      <a:r>
                        <a:rPr kumimoji="1" lang="en-US" altLang="ja-JP" sz="1200" dirty="0" smtClean="0"/>
                        <a:t>1,000,000 yen profit</a:t>
                      </a:r>
                    </a:p>
                    <a:p>
                      <a:pPr algn="ctr"/>
                      <a:r>
                        <a:rPr kumimoji="1" lang="en-US" altLang="ja-JP" sz="1200" dirty="0" smtClean="0"/>
                        <a:t>/  shareholding </a:t>
                      </a:r>
                      <a:r>
                        <a:rPr kumimoji="1" lang="ja-JP" altLang="en-US" sz="1200" dirty="0" smtClean="0"/>
                        <a:t>＞</a:t>
                      </a:r>
                      <a:r>
                        <a:rPr kumimoji="1" lang="en-US" altLang="ja-JP" sz="1200" dirty="0" smtClean="0"/>
                        <a:t>5%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612102"/>
                  </a:ext>
                </a:extLst>
              </a:tr>
              <a:tr h="4494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Patent royalties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6617"/>
                  </a:ext>
                </a:extLst>
              </a:tr>
              <a:tr h="5301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Lecture fees, etc.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8939"/>
                  </a:ext>
                </a:extLst>
              </a:tr>
              <a:tr h="4494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Manuscript fees, etc.</a:t>
                      </a:r>
                      <a:endParaRPr kumimoji="1" lang="en-US" altLang="ja-JP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1,000,000 yen</a:t>
                      </a:r>
                    </a:p>
                    <a:p>
                      <a:pPr algn="ctr"/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NO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2879"/>
                  </a:ext>
                </a:extLst>
              </a:tr>
              <a:tr h="4494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Research expenses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＞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2,000,000 yen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Yes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Xxxx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HGPｺﾞｼｯｸE" pitchFamily="50" charset="-128"/>
                        </a:rPr>
                        <a:t> Pharmaceuticals</a:t>
                      </a:r>
                    </a:p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30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5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</TotalTime>
  <Words>179</Words>
  <Application>Microsoft Office PowerPoint</Application>
  <PresentationFormat>画面に合わせる (16:9)</PresentationFormat>
  <Paragraphs>46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HGPｺﾞｼｯｸE</vt:lpstr>
      <vt:lpstr>ＭＳ Ｐゴシック</vt:lpstr>
      <vt:lpstr>Arial</vt:lpstr>
      <vt:lpstr>Calibri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meguru hayata</dc:creator>
  <cp:lastModifiedBy>rui-yamashita</cp:lastModifiedBy>
  <cp:revision>269</cp:revision>
  <cp:lastPrinted>2017-10-04T13:23:40Z</cp:lastPrinted>
  <dcterms:created xsi:type="dcterms:W3CDTF">1601-01-01T00:00:00Z</dcterms:created>
  <dcterms:modified xsi:type="dcterms:W3CDTF">2022-01-11T10:15:50Z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