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E8F95-6393-44C2-AFBA-945CC7C34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2250232-8C66-4D4F-8009-55B3D4514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24B73A-36A4-4456-BFC8-A70A9787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45F244-E1EC-4FF9-BB0B-C983CA3B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9B502B-D40A-4727-9212-DB17B1E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77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585BF1-2EFD-4961-8BD1-05E44F9A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8FF982-A086-464E-B4CF-435B67F95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31E2A4-EDEE-4269-97CC-ADBDA36A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BA0714-C146-40C5-B020-82FFA676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FE442C-2FD9-4BC8-9540-6C0B6BF4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70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A1CACF4-DD53-41A6-B644-3CF92C4F5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294704-9BDD-4E6A-AD41-9CA803C3A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F36855-2BF3-453C-9DB4-9318B858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F7475A-6454-4E8C-9B09-4FD13E9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0C218E-A386-4D4C-9704-B5A70EFF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54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2BB6B-0328-451A-9CE7-37B2C8BB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65F297-4675-4D1E-AAFA-367C1307F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9CAB62-C383-4574-AA6F-C2989392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7A6117-E693-4629-BED7-CF79BF55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6959EC-EE2B-415A-A0AD-89BC06E5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36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63E37-DFDC-4EA6-AE8B-E2CF256D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52DCC5-5396-49F4-9DD3-D96B67A12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30A5AB-0BBC-4F82-9FE1-CDD4650A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830708-2BD2-47F9-9103-EA92AD72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375BC4-DA5A-4E24-ACBC-D0822C95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41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CB758-5788-4BBF-89E1-8648B3E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D1F388-0B96-4650-9286-096EB32DF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D8558-64C9-4EF2-AF56-B1423CEB7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EF2256-2140-4E1C-BC57-7A52D725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97C973-53CE-44CE-8A96-C8EC5718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95CB2B-53FD-4674-A4DE-EF33B23A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37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9FD27-C1F1-4529-857B-84701364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1CE551-95FC-4706-9379-E51DAA69D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669F08-C41D-4A56-B7B1-93066255B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63203A-A0CE-4781-8D8B-136F4FB95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4E7FF9-DD1C-4709-9381-0C9515483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1FE1E0-4C4E-4223-8143-B9BFBC43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8560BA-CA92-4692-BC77-37839FF0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99EAB21-C4B3-46F4-9AAA-4707044E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66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0A4A6-07EA-4E36-8865-FA756E5B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B1D769-D640-4E28-8381-DB647CE9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56D011B-C0C6-4553-81CE-FB0FCE4B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79AD92-2175-433D-BF2A-F6421BD6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5C34C04-0AD0-486F-91E1-18EAC7EE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0CD65CE-0ED6-44A9-A20C-87488045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7A8BE9-FB83-4AB3-A6ED-A2FCDB14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68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BB038-7805-4541-8555-756C90C3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E535F8-4B9A-4096-A4B7-52A38E135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69DB9C-2B41-4236-B27C-1CB46B9F8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ADC533-0965-494B-9CBC-C42C7170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0273F8-9362-48F9-99CB-81EDE0A1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5031BB-FC59-40C6-B3B8-6627E768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41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C8C23-9373-4B90-A168-429CBC61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A5C3F7-4426-4502-A853-F7A0A8FF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088848-CDD5-4C16-9347-510FB601E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4BB723-D653-48CA-A092-F73B9D3C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B9B376-FC05-4AC7-ABCF-F7FD4176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21D3EB-A42A-41EB-ADCB-89A4EDDB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40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2F4F14B-EE68-4E0D-92BA-7901DDE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2D98B7-8DB8-4DB5-AC32-130906740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91F43B-A7F3-4BAA-87E3-4B255B9C2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DED0E9-B430-45DE-A277-B45F319F9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1C0B4E-9258-4EF4-BEFA-360722281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24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72DDA8-3F3D-4F6C-AC2C-548B03108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0" b="6112"/>
          <a:stretch/>
        </p:blipFill>
        <p:spPr>
          <a:xfrm>
            <a:off x="0" y="0"/>
            <a:ext cx="12192000" cy="156874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B1666D2-15BA-4BE7-9F11-E29752DD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3430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ja-JP" dirty="0">
                <a:solidFill>
                  <a:srgbClr val="1C1C1C"/>
                </a:solidFill>
                <a:latin typeface="Arial" charset="0"/>
              </a:rPr>
              <a:t>The Japanese Association for Thoracic Surgery</a:t>
            </a:r>
          </a:p>
          <a:p>
            <a:r>
              <a:rPr kumimoji="0" lang="en-US" altLang="ja-JP" dirty="0">
                <a:solidFill>
                  <a:srgbClr val="1C1C1C"/>
                </a:solidFill>
                <a:latin typeface="Arial" charset="0"/>
              </a:rPr>
              <a:t> COI Disclosure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E8F33C-35F1-4B09-AD33-BE620586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89980"/>
            <a:ext cx="12192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kumimoji="0" lang="en-US" altLang="ja-JP" sz="4000" dirty="0">
                <a:solidFill>
                  <a:srgbClr val="D60093"/>
                </a:solidFill>
                <a:latin typeface="Arial" charset="0"/>
                <a:ea typeface="HGPｺﾞｼｯｸE" pitchFamily="50" charset="-128"/>
              </a:rPr>
              <a:t>The author has no conflict of </a:t>
            </a:r>
          </a:p>
          <a:p>
            <a:pPr algn="ctr">
              <a:buFontTx/>
              <a:buNone/>
            </a:pPr>
            <a:r>
              <a:rPr kumimoji="0" lang="en-US" altLang="ja-JP" sz="4000" dirty="0">
                <a:solidFill>
                  <a:srgbClr val="D60093"/>
                </a:solidFill>
                <a:latin typeface="Arial" charset="0"/>
                <a:ea typeface="HGPｺﾞｼｯｸE" pitchFamily="50" charset="-128"/>
              </a:rPr>
              <a:t>interest to disclose with respect </a:t>
            </a:r>
          </a:p>
          <a:p>
            <a:pPr algn="ctr">
              <a:buFontTx/>
              <a:buNone/>
            </a:pPr>
            <a:r>
              <a:rPr kumimoji="0" lang="en-US" altLang="ja-JP" sz="4000" dirty="0">
                <a:solidFill>
                  <a:srgbClr val="D60093"/>
                </a:solidFill>
                <a:latin typeface="Arial" charset="0"/>
                <a:ea typeface="HGPｺﾞｼｯｸE" pitchFamily="50" charset="-128"/>
              </a:rPr>
              <a:t>to this presentation.</a:t>
            </a:r>
            <a:endParaRPr kumimoji="0" lang="en-US" altLang="ja-JP" dirty="0">
              <a:solidFill>
                <a:srgbClr val="D60093"/>
              </a:solidFill>
              <a:latin typeface="Arial" charset="0"/>
              <a:ea typeface="HGPｺﾞｼｯｸE" pitchFamily="50" charset="-128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80E0528-EFFE-4C9D-9418-2CE753480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777422"/>
            <a:ext cx="1219199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en-US" altLang="ja-JP" sz="3600" u="sng" dirty="0">
                <a:solidFill>
                  <a:prstClr val="black"/>
                </a:solidFill>
                <a:latin typeface="Arial" charset="0"/>
              </a:rPr>
              <a:t>Presenting</a:t>
            </a:r>
            <a:r>
              <a:rPr kumimoji="0" lang="en-US" altLang="ja-JP" sz="2800" u="sng" dirty="0">
                <a:solidFill>
                  <a:prstClr val="black"/>
                </a:solidFill>
                <a:latin typeface="Arial" charset="0"/>
              </a:rPr>
              <a:t> author: </a:t>
            </a:r>
            <a:r>
              <a:rPr kumimoji="0" lang="en-US" altLang="ja-JP" sz="2800" u="sng" dirty="0">
                <a:solidFill>
                  <a:srgbClr val="1C1C1C"/>
                </a:solidFill>
                <a:latin typeface="Arial" charset="0"/>
              </a:rPr>
              <a:t>●●</a:t>
            </a:r>
            <a:r>
              <a:rPr kumimoji="0" lang="ja-JP" altLang="en-US" sz="2800" u="sng" dirty="0">
                <a:solidFill>
                  <a:srgbClr val="1C1C1C"/>
                </a:solidFill>
                <a:latin typeface="Arial" charset="0"/>
              </a:rPr>
              <a:t> </a:t>
            </a:r>
            <a:r>
              <a:rPr kumimoji="0" lang="en-US" altLang="ja-JP" sz="2800" u="sng" dirty="0">
                <a:solidFill>
                  <a:srgbClr val="1C1C1C"/>
                </a:solidFill>
                <a:latin typeface="Arial" charset="0"/>
              </a:rPr>
              <a:t>●●</a:t>
            </a:r>
            <a:endParaRPr kumimoji="0" lang="en-US" altLang="ja-JP" sz="2800" u="sng" dirty="0">
              <a:solidFill>
                <a:srgbClr val="1C1C1C"/>
              </a:solidFill>
              <a:latin typeface="Arial" charset="0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97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72DDA8-3F3D-4F6C-AC2C-548B03108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0" b="6112"/>
          <a:stretch/>
        </p:blipFill>
        <p:spPr>
          <a:xfrm>
            <a:off x="0" y="0"/>
            <a:ext cx="12192000" cy="156874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B1666D2-15BA-4BE7-9F11-E29752DD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3430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ja-JP" dirty="0">
                <a:solidFill>
                  <a:srgbClr val="1C1C1C"/>
                </a:solidFill>
                <a:latin typeface="Arial" charset="0"/>
              </a:rPr>
              <a:t>The Japanese Association for Thoracic Surgery</a:t>
            </a:r>
          </a:p>
          <a:p>
            <a:r>
              <a:rPr kumimoji="0" lang="en-US" altLang="ja-JP" dirty="0">
                <a:solidFill>
                  <a:srgbClr val="1C1C1C"/>
                </a:solidFill>
                <a:latin typeface="Arial" charset="0"/>
              </a:rPr>
              <a:t> COI Disclosure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E8F33C-35F1-4B09-AD33-BE620586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68021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kumimoji="0" lang="en-US" altLang="ja-JP" sz="4000" dirty="0">
                <a:solidFill>
                  <a:srgbClr val="D60093"/>
                </a:solidFill>
                <a:latin typeface="Arial" charset="0"/>
                <a:ea typeface="HGPｺﾞｼｯｸE" pitchFamily="50" charset="-128"/>
              </a:rPr>
              <a:t>Lecture fees have been </a:t>
            </a:r>
          </a:p>
          <a:p>
            <a:pPr algn="ctr">
              <a:buFontTx/>
              <a:buNone/>
            </a:pPr>
            <a:r>
              <a:rPr kumimoji="0" lang="en-US" altLang="ja-JP" sz="4000" dirty="0">
                <a:solidFill>
                  <a:srgbClr val="D60093"/>
                </a:solidFill>
                <a:latin typeface="Arial" charset="0"/>
                <a:ea typeface="HGPｺﾞｼｯｸE" pitchFamily="50" charset="-128"/>
              </a:rPr>
              <a:t>received from ○○○○.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80E0528-EFFE-4C9D-9418-2CE753480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475418"/>
            <a:ext cx="1219199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en-US" altLang="ja-JP" sz="3600" u="sng" dirty="0">
                <a:solidFill>
                  <a:prstClr val="black"/>
                </a:solidFill>
                <a:latin typeface="Arial" charset="0"/>
              </a:rPr>
              <a:t>Presenting</a:t>
            </a:r>
            <a:r>
              <a:rPr kumimoji="0" lang="en-US" altLang="ja-JP" sz="2800" u="sng" dirty="0">
                <a:solidFill>
                  <a:prstClr val="black"/>
                </a:solidFill>
                <a:latin typeface="Arial" charset="0"/>
              </a:rPr>
              <a:t> author: </a:t>
            </a:r>
            <a:r>
              <a:rPr kumimoji="0" lang="en-US" altLang="ja-JP" sz="2800" u="sng" dirty="0">
                <a:solidFill>
                  <a:srgbClr val="1C1C1C"/>
                </a:solidFill>
                <a:latin typeface="Arial" charset="0"/>
              </a:rPr>
              <a:t>●●</a:t>
            </a:r>
            <a:r>
              <a:rPr kumimoji="0" lang="ja-JP" altLang="en-US" sz="2800" u="sng" dirty="0">
                <a:solidFill>
                  <a:srgbClr val="1C1C1C"/>
                </a:solidFill>
                <a:latin typeface="Arial" charset="0"/>
              </a:rPr>
              <a:t> </a:t>
            </a:r>
            <a:r>
              <a:rPr kumimoji="0" lang="en-US" altLang="ja-JP" sz="2800" u="sng" dirty="0">
                <a:solidFill>
                  <a:srgbClr val="1C1C1C"/>
                </a:solidFill>
                <a:latin typeface="Arial" charset="0"/>
              </a:rPr>
              <a:t>●●</a:t>
            </a:r>
            <a:endParaRPr kumimoji="0" lang="en-US" altLang="ja-JP" sz="2800" u="sng" dirty="0">
              <a:solidFill>
                <a:srgbClr val="1C1C1C"/>
              </a:solidFill>
              <a:latin typeface="Arial" charset="0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472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72DDA8-3F3D-4F6C-AC2C-548B03108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0" b="6112"/>
          <a:stretch/>
        </p:blipFill>
        <p:spPr>
          <a:xfrm>
            <a:off x="0" y="0"/>
            <a:ext cx="12192000" cy="156874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B1666D2-15BA-4BE7-9F11-E29752DD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3430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ja-JP" dirty="0">
                <a:solidFill>
                  <a:srgbClr val="1C1C1C"/>
                </a:solidFill>
                <a:latin typeface="Arial" charset="0"/>
              </a:rPr>
              <a:t>The Japanese Association for Thoracic Surgery</a:t>
            </a:r>
          </a:p>
          <a:p>
            <a:r>
              <a:rPr kumimoji="0" lang="en-US" altLang="ja-JP" dirty="0">
                <a:solidFill>
                  <a:srgbClr val="1C1C1C"/>
                </a:solidFill>
                <a:latin typeface="Arial" charset="0"/>
              </a:rPr>
              <a:t> COI Disclosure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E8F33C-35F1-4B09-AD33-BE620586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64669"/>
            <a:ext cx="12192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kumimoji="0" lang="en-US" altLang="ja-JP" sz="4000" dirty="0">
                <a:solidFill>
                  <a:srgbClr val="D60093"/>
                </a:solidFill>
                <a:latin typeface="Arial" charset="0"/>
                <a:ea typeface="HGPｺﾞｼｯｸE" pitchFamily="50" charset="-128"/>
              </a:rPr>
              <a:t>Research funding as an advisor </a:t>
            </a:r>
          </a:p>
          <a:p>
            <a:pPr algn="ctr">
              <a:buFontTx/>
              <a:buNone/>
            </a:pPr>
            <a:r>
              <a:rPr kumimoji="0" lang="en-US" altLang="ja-JP" sz="4000" dirty="0">
                <a:solidFill>
                  <a:srgbClr val="D60093"/>
                </a:solidFill>
                <a:latin typeface="Arial" charset="0"/>
                <a:ea typeface="HGPｺﾞｼｯｸE" pitchFamily="50" charset="-128"/>
              </a:rPr>
              <a:t>has been received from </a:t>
            </a:r>
          </a:p>
          <a:p>
            <a:pPr algn="ctr">
              <a:buFontTx/>
              <a:buNone/>
            </a:pPr>
            <a:r>
              <a:rPr kumimoji="0" lang="en-US" altLang="ja-JP" sz="4000" dirty="0">
                <a:solidFill>
                  <a:srgbClr val="D60093"/>
                </a:solidFill>
                <a:latin typeface="Arial" charset="0"/>
                <a:ea typeface="HGPｺﾞｼｯｸE" pitchFamily="50" charset="-128"/>
              </a:rPr>
              <a:t>○○○○.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80E0528-EFFE-4C9D-9418-2CE753480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869701"/>
            <a:ext cx="1219199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en-US" altLang="ja-JP" sz="3600" u="sng" dirty="0">
                <a:solidFill>
                  <a:prstClr val="black"/>
                </a:solidFill>
                <a:latin typeface="Arial" charset="0"/>
              </a:rPr>
              <a:t>Presenting</a:t>
            </a:r>
            <a:r>
              <a:rPr kumimoji="0" lang="en-US" altLang="ja-JP" sz="2800" u="sng" dirty="0">
                <a:solidFill>
                  <a:prstClr val="black"/>
                </a:solidFill>
                <a:latin typeface="Arial" charset="0"/>
              </a:rPr>
              <a:t> author: </a:t>
            </a:r>
            <a:r>
              <a:rPr kumimoji="0" lang="en-US" altLang="ja-JP" sz="2800" u="sng" dirty="0">
                <a:solidFill>
                  <a:srgbClr val="1C1C1C"/>
                </a:solidFill>
                <a:latin typeface="Arial" charset="0"/>
              </a:rPr>
              <a:t>●●</a:t>
            </a:r>
            <a:r>
              <a:rPr kumimoji="0" lang="ja-JP" altLang="en-US" sz="2800" u="sng" dirty="0">
                <a:solidFill>
                  <a:srgbClr val="1C1C1C"/>
                </a:solidFill>
                <a:latin typeface="Arial" charset="0"/>
              </a:rPr>
              <a:t> </a:t>
            </a:r>
            <a:r>
              <a:rPr kumimoji="0" lang="en-US" altLang="ja-JP" sz="2800" u="sng" dirty="0">
                <a:solidFill>
                  <a:srgbClr val="1C1C1C"/>
                </a:solidFill>
                <a:latin typeface="Arial" charset="0"/>
              </a:rPr>
              <a:t>●●</a:t>
            </a:r>
            <a:endParaRPr kumimoji="0" lang="en-US" altLang="ja-JP" sz="2800" u="sng" dirty="0">
              <a:solidFill>
                <a:srgbClr val="1C1C1C"/>
              </a:solidFill>
              <a:latin typeface="Arial" charset="0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82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72DDA8-3F3D-4F6C-AC2C-548B03108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0" b="6112"/>
          <a:stretch/>
        </p:blipFill>
        <p:spPr>
          <a:xfrm>
            <a:off x="0" y="0"/>
            <a:ext cx="12192000" cy="156874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B1666D2-15BA-4BE7-9F11-E29752DD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30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ja-JP" sz="3200" dirty="0">
                <a:solidFill>
                  <a:srgbClr val="1C1C1C"/>
                </a:solidFill>
                <a:latin typeface="Arial" charset="0"/>
              </a:rPr>
              <a:t>The Japanese Association for Thoracic Surgery</a:t>
            </a:r>
            <a:r>
              <a:rPr kumimoji="0" lang="ja-JP" altLang="en-US" sz="3200" dirty="0">
                <a:solidFill>
                  <a:srgbClr val="1C1C1C"/>
                </a:solidFill>
                <a:latin typeface="Arial" charset="0"/>
              </a:rPr>
              <a:t> </a:t>
            </a:r>
            <a:r>
              <a:rPr kumimoji="0" lang="en-US" altLang="ja-JP" sz="3200" dirty="0">
                <a:solidFill>
                  <a:srgbClr val="1C1C1C"/>
                </a:solidFill>
                <a:latin typeface="Arial" charset="0"/>
              </a:rPr>
              <a:t>COI Disclosure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80E0528-EFFE-4C9D-9418-2CE753480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7828"/>
            <a:ext cx="1219199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en-US" altLang="ja-JP" sz="3600" u="sng" dirty="0">
                <a:solidFill>
                  <a:prstClr val="black"/>
                </a:solidFill>
                <a:latin typeface="Arial" charset="0"/>
              </a:rPr>
              <a:t>Presenting</a:t>
            </a:r>
            <a:r>
              <a:rPr kumimoji="0" lang="en-US" altLang="ja-JP" sz="2800" u="sng" dirty="0">
                <a:solidFill>
                  <a:prstClr val="black"/>
                </a:solidFill>
                <a:latin typeface="Arial" charset="0"/>
              </a:rPr>
              <a:t> author: </a:t>
            </a:r>
            <a:r>
              <a:rPr kumimoji="0" lang="en-US" altLang="ja-JP" sz="2800" u="sng" dirty="0">
                <a:solidFill>
                  <a:srgbClr val="1C1C1C"/>
                </a:solidFill>
                <a:latin typeface="Arial" charset="0"/>
              </a:rPr>
              <a:t>●●</a:t>
            </a:r>
            <a:r>
              <a:rPr kumimoji="0" lang="ja-JP" altLang="en-US" sz="2800" u="sng" dirty="0">
                <a:solidFill>
                  <a:srgbClr val="1C1C1C"/>
                </a:solidFill>
                <a:latin typeface="Arial" charset="0"/>
              </a:rPr>
              <a:t> </a:t>
            </a:r>
            <a:r>
              <a:rPr kumimoji="0" lang="en-US" altLang="ja-JP" sz="2800" u="sng" dirty="0">
                <a:solidFill>
                  <a:srgbClr val="1C1C1C"/>
                </a:solidFill>
                <a:latin typeface="Arial" charset="0"/>
              </a:rPr>
              <a:t>●●</a:t>
            </a:r>
            <a:endParaRPr kumimoji="0" lang="en-US" altLang="ja-JP" sz="2800" u="sng" dirty="0">
              <a:solidFill>
                <a:srgbClr val="1C1C1C"/>
              </a:solidFill>
              <a:latin typeface="Arial" charset="0"/>
              <a:ea typeface="HGPｺﾞｼｯｸE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CDDA47F-C7BF-4C53-B74D-1C9DAEFCA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96948"/>
              </p:ext>
            </p:extLst>
          </p:nvPr>
        </p:nvGraphicFramePr>
        <p:xfrm>
          <a:off x="908806" y="3064109"/>
          <a:ext cx="10676389" cy="3412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832">
                  <a:extLst>
                    <a:ext uri="{9D8B030D-6E8A-4147-A177-3AD203B41FA5}">
                      <a16:colId xmlns:a16="http://schemas.microsoft.com/office/drawing/2014/main" val="4157508783"/>
                    </a:ext>
                  </a:extLst>
                </a:gridCol>
                <a:gridCol w="2392984">
                  <a:extLst>
                    <a:ext uri="{9D8B030D-6E8A-4147-A177-3AD203B41FA5}">
                      <a16:colId xmlns:a16="http://schemas.microsoft.com/office/drawing/2014/main" val="2246863836"/>
                    </a:ext>
                  </a:extLst>
                </a:gridCol>
                <a:gridCol w="920378">
                  <a:extLst>
                    <a:ext uri="{9D8B030D-6E8A-4147-A177-3AD203B41FA5}">
                      <a16:colId xmlns:a16="http://schemas.microsoft.com/office/drawing/2014/main" val="3204390566"/>
                    </a:ext>
                  </a:extLst>
                </a:gridCol>
                <a:gridCol w="5338195">
                  <a:extLst>
                    <a:ext uri="{9D8B030D-6E8A-4147-A177-3AD203B41FA5}">
                      <a16:colId xmlns:a16="http://schemas.microsoft.com/office/drawing/2014/main" val="2266762645"/>
                    </a:ext>
                  </a:extLst>
                </a:gridCol>
              </a:tblGrid>
              <a:tr h="489178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Amount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Applicable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Name of Company Concerned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88224"/>
                  </a:ext>
                </a:extLst>
              </a:tr>
              <a:tr h="4745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/>
                        <a:t>Exective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en-US" altLang="ja-JP" sz="1200" baseline="0" dirty="0"/>
                        <a:t> </a:t>
                      </a:r>
                      <a:r>
                        <a:rPr kumimoji="1" lang="en-US" altLang="ja-JP" sz="1200" dirty="0"/>
                        <a:t>advisor 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＞</a:t>
                      </a:r>
                      <a:r>
                        <a:rPr kumimoji="1" lang="en-US" altLang="ja-JP" sz="1200" dirty="0"/>
                        <a:t>1,000,000 yen</a:t>
                      </a:r>
                    </a:p>
                    <a:p>
                      <a:pPr algn="ctr"/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NO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62770"/>
                  </a:ext>
                </a:extLst>
              </a:tr>
              <a:tr h="474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ｺﾞｼｯｸE" pitchFamily="50" charset="-128"/>
                        </a:rPr>
                        <a:t>Stocks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＞</a:t>
                      </a:r>
                      <a:r>
                        <a:rPr kumimoji="1" lang="en-US" altLang="ja-JP" sz="1200" dirty="0"/>
                        <a:t>1,000,000 yen profit</a:t>
                      </a:r>
                    </a:p>
                    <a:p>
                      <a:pPr algn="ctr"/>
                      <a:r>
                        <a:rPr kumimoji="1" lang="en-US" altLang="ja-JP" sz="1200" dirty="0"/>
                        <a:t>/  shareholding </a:t>
                      </a:r>
                      <a:r>
                        <a:rPr kumimoji="1" lang="ja-JP" altLang="en-US" sz="1200" dirty="0"/>
                        <a:t>＞</a:t>
                      </a:r>
                      <a:r>
                        <a:rPr kumimoji="1" lang="en-US" altLang="ja-JP" sz="1200" dirty="0"/>
                        <a:t>5%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NO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612102"/>
                  </a:ext>
                </a:extLst>
              </a:tr>
              <a:tr h="4745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Patent royalties</a:t>
                      </a:r>
                    </a:p>
                    <a:p>
                      <a:pPr algn="ctr"/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＞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1,000,000 yen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NO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36617"/>
                  </a:ext>
                </a:extLst>
              </a:tr>
              <a:tr h="5502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Lecture fees, etc.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＞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500,000 yen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NO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8939"/>
                  </a:ext>
                </a:extLst>
              </a:tr>
              <a:tr h="4745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Manuscript fees, etc.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＞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500,000 yen</a:t>
                      </a:r>
                    </a:p>
                    <a:p>
                      <a:pPr algn="ctr"/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NO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2879"/>
                  </a:ext>
                </a:extLst>
              </a:tr>
              <a:tr h="4745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Research expenses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＞</a:t>
                      </a: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1,000,000 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yen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Yes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Xxxx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 Pharmaceuticals</a:t>
                      </a:r>
                    </a:p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3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6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145</Words>
  <Application>Microsoft Office PowerPoint</Application>
  <PresentationFormat>ワイド画面</PresentationFormat>
  <Paragraphs>42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HGPｺﾞｼｯｸE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rin-murakami</dc:creator>
  <cp:lastModifiedBy>rin-murakami</cp:lastModifiedBy>
  <cp:revision>3</cp:revision>
  <dcterms:created xsi:type="dcterms:W3CDTF">2023-01-20T02:59:01Z</dcterms:created>
  <dcterms:modified xsi:type="dcterms:W3CDTF">2023-01-20T03:39:52Z</dcterms:modified>
</cp:coreProperties>
</file>