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F3"/>
    <a:srgbClr val="FEF9E8"/>
    <a:srgbClr val="FEF7DE"/>
    <a:srgbClr val="FDF3D1"/>
    <a:srgbClr val="371A19"/>
    <a:srgbClr val="FDF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1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42D3586-B3E9-720D-82FE-8FEF17D82722}"/>
              </a:ext>
            </a:extLst>
          </p:cNvPr>
          <p:cNvSpPr/>
          <p:nvPr userDrawn="1"/>
        </p:nvSpPr>
        <p:spPr>
          <a:xfrm>
            <a:off x="-3003" y="756999"/>
            <a:ext cx="12198006" cy="6039176"/>
          </a:xfrm>
          <a:prstGeom prst="rect">
            <a:avLst/>
          </a:prstGeom>
          <a:solidFill>
            <a:srgbClr val="FEF9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solidFill>
                <a:srgbClr val="FF000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BFFBA70-58D8-6613-1F7B-5C32273B4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6745375"/>
            <a:ext cx="12190992" cy="12462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554AD86-52A3-F099-9DF5-DFF016CEF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8280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808EE9B-CE02-36F9-BBAB-31B82EB17029}"/>
              </a:ext>
            </a:extLst>
          </p:cNvPr>
          <p:cNvSpPr/>
          <p:nvPr userDrawn="1"/>
        </p:nvSpPr>
        <p:spPr>
          <a:xfrm>
            <a:off x="9833" y="0"/>
            <a:ext cx="9143999" cy="828000"/>
          </a:xfrm>
          <a:prstGeom prst="rect">
            <a:avLst/>
          </a:prstGeom>
          <a:gradFill>
            <a:gsLst>
              <a:gs pos="52000">
                <a:srgbClr val="FDF2C4">
                  <a:alpha val="2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198FBF6-2B27-F209-27D6-51189E03234E}"/>
              </a:ext>
            </a:extLst>
          </p:cNvPr>
          <p:cNvGrpSpPr/>
          <p:nvPr userDrawn="1"/>
        </p:nvGrpSpPr>
        <p:grpSpPr>
          <a:xfrm>
            <a:off x="547326" y="111411"/>
            <a:ext cx="7909567" cy="685600"/>
            <a:chOff x="691241" y="101579"/>
            <a:chExt cx="9074959" cy="786616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46C70C59-13D2-30FA-4AE8-58F82C830E54}"/>
                </a:ext>
              </a:extLst>
            </p:cNvPr>
            <p:cNvGrpSpPr/>
            <p:nvPr userDrawn="1"/>
          </p:nvGrpSpPr>
          <p:grpSpPr>
            <a:xfrm>
              <a:off x="691241" y="101579"/>
              <a:ext cx="6740731" cy="736017"/>
              <a:chOff x="304219" y="323805"/>
              <a:chExt cx="9022265" cy="985138"/>
            </a:xfrm>
          </p:grpSpPr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185C655B-D57D-9392-27EC-BECA57B2E72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481458" y="325669"/>
                <a:ext cx="7845026" cy="915471"/>
              </a:xfrm>
              <a:prstGeom prst="rect">
                <a:avLst/>
              </a:prstGeom>
            </p:spPr>
          </p:pic>
          <p:pic>
            <p:nvPicPr>
              <p:cNvPr id="20" name="図 19" descr="ロゴ&#10;&#10;自動的に生成された説明">
                <a:extLst>
                  <a:ext uri="{FF2B5EF4-FFF2-40B4-BE49-F238E27FC236}">
                    <a16:creationId xmlns:a16="http://schemas.microsoft.com/office/drawing/2014/main" id="{25649C85-962E-6ABD-73B4-10982050797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04219" y="323805"/>
                <a:ext cx="982986" cy="985138"/>
              </a:xfrm>
              <a:prstGeom prst="rect">
                <a:avLst/>
              </a:prstGeom>
            </p:spPr>
          </p:pic>
        </p:grpSp>
        <p:pic>
          <p:nvPicPr>
            <p:cNvPr id="16" name="図 15" descr="ロゴ が含まれている画像&#10;&#10;自動的に生成された説明">
              <a:extLst>
                <a:ext uri="{FF2B5EF4-FFF2-40B4-BE49-F238E27FC236}">
                  <a16:creationId xmlns:a16="http://schemas.microsoft.com/office/drawing/2014/main" id="{98756601-B1C5-BC40-3E3D-535F35764F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10742" y="228850"/>
              <a:ext cx="2055458" cy="659345"/>
            </a:xfrm>
            <a:prstGeom prst="rect">
              <a:avLst/>
            </a:prstGeom>
          </p:spPr>
        </p:pic>
      </p:grpSp>
      <p:pic>
        <p:nvPicPr>
          <p:cNvPr id="5" name="図 4" descr="テーブル, 食品, 座る, 小さい が含まれている画像&#10;&#10;自動的に生成された説明">
            <a:extLst>
              <a:ext uri="{FF2B5EF4-FFF2-40B4-BE49-F238E27FC236}">
                <a16:creationId xmlns:a16="http://schemas.microsoft.com/office/drawing/2014/main" id="{9FE712A9-24B5-B155-8A94-98D072DD0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8629" y="79075"/>
            <a:ext cx="2802194" cy="213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92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9C17C0-9926-417B-B70A-D3BB6987C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8ADA3-125F-331C-6373-4AD0FEFC5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263EA-C60D-D23E-6F5E-8B1123B04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B375-0DDC-4156-B081-8863A9F754B6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1955F2-DC83-1CDF-6588-72E5200DF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403CC9-912D-3B3A-D1DC-B9AB14CAA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E1FD-493E-4759-86FF-702453742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53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28E24FE-BFF7-43DB-9584-57ACC7071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5277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46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13A12CF-26A7-4298-BAC0-F2717C36E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29" y="3128577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演題発表に際し、</a:t>
            </a:r>
            <a:endParaRPr kumimoji="0" lang="en-US" altLang="ja-JP" sz="4000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kumimoji="0" lang="en-US" altLang="ja-JP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kumimoji="0" lang="en-US" altLang="ja-JP" kern="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1282369-1EA0-42A5-9A40-05482A3C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29" y="5175778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73502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B234575-9BE5-48D8-9183-FEF1C5B0B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8332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8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BEF15E4-04BB-4FAF-A96A-778D9F6F0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77" y="2822122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○○○○から研究資金の</a:t>
            </a:r>
          </a:p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2C97D8D-EA59-48BA-B2BC-683459416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37181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40691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09F2064-B37E-4759-8A50-016E2F0B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98674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外科</a:t>
            </a: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学会</a:t>
            </a:r>
            <a:r>
              <a:rPr kumimoji="0" lang="en-US" altLang="ja-JP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28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BCC20D8-74F6-42E7-B492-C687F938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28615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○○○○から講演料の</a:t>
            </a:r>
          </a:p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提供を受けました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48F4DA47-A0E9-4F60-A55C-9A42ACF8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75816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189436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B7487DB-28DE-4263-B906-7C0FDE53D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8332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46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1129CEE-482D-4FE4-8E31-D92A56F88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89980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○○○○のアドバイザー、</a:t>
            </a:r>
          </a:p>
          <a:p>
            <a:pPr marL="0" indent="0" algn="ctr" eaLnBrk="1" hangingPunct="1">
              <a:buFontTx/>
              <a:buNone/>
            </a:pPr>
            <a:r>
              <a:rPr kumimoji="0" lang="ja-JP" altLang="en-US" sz="4000" kern="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研究資金の提供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A9DA7EB-BD23-4930-BB8F-240C448AB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37181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</p:spTree>
    <p:extLst>
      <p:ext uri="{BB962C8B-B14F-4D97-AF65-F5344CB8AC3E}">
        <p14:creationId xmlns:p14="http://schemas.microsoft.com/office/powerpoint/2010/main" val="13413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D9A61C6-9AB0-4047-BD90-57BB668E0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749" y="1514952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日本胸部外科学会</a:t>
            </a:r>
            <a:r>
              <a:rPr kumimoji="0" lang="en-US" altLang="ja-JP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　COI</a:t>
            </a:r>
            <a:r>
              <a:rPr kumimoji="0" lang="ja-JP" altLang="en-US" sz="46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HGPｺﾞｼｯｸE" pitchFamily="50" charset="-128"/>
                <a:ea typeface="HGPｺﾞｼｯｸE" pitchFamily="50" charset="-128"/>
                <a:cs typeface="+mj-cs"/>
              </a:rPr>
              <a:t>の開示</a:t>
            </a:r>
            <a:endParaRPr kumimoji="0" lang="en-US" altLang="ja-JP" sz="4600" b="0" i="0" u="none" strike="noStrike" kern="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j-cs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C2E9585E-9AAE-4588-8A34-5AE01B3E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2749" y="2345949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筆頭演者：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  <a:r>
              <a:rPr kumimoji="0" lang="ja-JP" altLang="en-US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0" lang="en-US" altLang="ja-JP" sz="4000" u="sng" dirty="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</a:t>
            </a:r>
          </a:p>
        </p:txBody>
      </p:sp>
      <p:graphicFrame>
        <p:nvGraphicFramePr>
          <p:cNvPr id="4" name="Group 51">
            <a:extLst>
              <a:ext uri="{FF2B5EF4-FFF2-40B4-BE49-F238E27FC236}">
                <a16:creationId xmlns:a16="http://schemas.microsoft.com/office/drawing/2014/main" id="{47763855-6E59-4CA6-B652-366D847E6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56235"/>
              </p:ext>
            </p:extLst>
          </p:nvPr>
        </p:nvGraphicFramePr>
        <p:xfrm>
          <a:off x="1866901" y="3223328"/>
          <a:ext cx="8458198" cy="3080716"/>
        </p:xfrm>
        <a:graphic>
          <a:graphicData uri="http://schemas.openxmlformats.org/drawingml/2006/table">
            <a:tbl>
              <a:tblPr/>
              <a:tblGrid>
                <a:gridCol w="1488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4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3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4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057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177</Words>
  <Application>Microsoft Office PowerPoint</Application>
  <PresentationFormat>ワイド画面</PresentationFormat>
  <Paragraphs>46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HGPｺﾞｼｯｸE</vt:lpstr>
      <vt:lpstr>游ゴシック</vt:lpstr>
      <vt:lpstr>游ゴシック Light</vt:lpstr>
      <vt:lpstr>Arial</vt:lpstr>
      <vt:lpstr>Times New Roman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帆刈 恭子</dc:creator>
  <cp:lastModifiedBy>山下 るい子</cp:lastModifiedBy>
  <cp:revision>9</cp:revision>
  <dcterms:created xsi:type="dcterms:W3CDTF">2023-12-22T08:18:19Z</dcterms:created>
  <dcterms:modified xsi:type="dcterms:W3CDTF">2024-01-18T09:40:43Z</dcterms:modified>
</cp:coreProperties>
</file>