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9E8"/>
    <a:srgbClr val="FFFCF3"/>
    <a:srgbClr val="FEF7DE"/>
    <a:srgbClr val="FDF3D1"/>
    <a:srgbClr val="371A19"/>
    <a:srgbClr val="FDF3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1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1D89E56-AF3E-98F0-FBA4-4A816F21F400}"/>
              </a:ext>
            </a:extLst>
          </p:cNvPr>
          <p:cNvSpPr/>
          <p:nvPr userDrawn="1"/>
        </p:nvSpPr>
        <p:spPr>
          <a:xfrm>
            <a:off x="-3003" y="756999"/>
            <a:ext cx="12198006" cy="6039176"/>
          </a:xfrm>
          <a:prstGeom prst="rect">
            <a:avLst/>
          </a:prstGeom>
          <a:solidFill>
            <a:srgbClr val="FEF9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>
              <a:solidFill>
                <a:srgbClr val="FF0000"/>
              </a:solidFill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24A7CBB4-7132-13EE-8CE6-E50E90E64F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" y="6745375"/>
            <a:ext cx="12190992" cy="12462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B3BE11E-5FF9-8E17-F317-68C87AEA03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828000"/>
          </a:xfrm>
          <a:prstGeom prst="rect">
            <a:avLst/>
          </a:prstGeom>
        </p:spPr>
      </p:pic>
      <p:pic>
        <p:nvPicPr>
          <p:cNvPr id="11" name="図 10" descr="テーブル, 食品, 座る, 小さい が含まれている画像&#10;&#10;自動的に生成された説明">
            <a:extLst>
              <a:ext uri="{FF2B5EF4-FFF2-40B4-BE49-F238E27FC236}">
                <a16:creationId xmlns:a16="http://schemas.microsoft.com/office/drawing/2014/main" id="{792BBA09-31D0-E730-DA24-F99B2CF525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58629" y="79075"/>
            <a:ext cx="2802194" cy="2131743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808EE9B-CE02-36F9-BBAB-31B82EB17029}"/>
              </a:ext>
            </a:extLst>
          </p:cNvPr>
          <p:cNvSpPr/>
          <p:nvPr userDrawn="1"/>
        </p:nvSpPr>
        <p:spPr>
          <a:xfrm>
            <a:off x="9833" y="0"/>
            <a:ext cx="9143999" cy="828000"/>
          </a:xfrm>
          <a:prstGeom prst="rect">
            <a:avLst/>
          </a:prstGeom>
          <a:gradFill>
            <a:gsLst>
              <a:gs pos="52000">
                <a:srgbClr val="FDF2C4">
                  <a:alpha val="20000"/>
                </a:srgb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76AE435-9207-6EEF-14D9-AB40FEB9C0D6}"/>
              </a:ext>
            </a:extLst>
          </p:cNvPr>
          <p:cNvGrpSpPr/>
          <p:nvPr userDrawn="1"/>
        </p:nvGrpSpPr>
        <p:grpSpPr>
          <a:xfrm>
            <a:off x="133632" y="111411"/>
            <a:ext cx="9535961" cy="641499"/>
            <a:chOff x="133632" y="111411"/>
            <a:chExt cx="9535961" cy="64149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17F5B892-7EA5-1453-78A2-1BFACECD8CEB}"/>
                </a:ext>
              </a:extLst>
            </p:cNvPr>
            <p:cNvGrpSpPr/>
            <p:nvPr userDrawn="1"/>
          </p:nvGrpSpPr>
          <p:grpSpPr>
            <a:xfrm>
              <a:off x="133632" y="111411"/>
              <a:ext cx="9535961" cy="641499"/>
              <a:chOff x="216594" y="101579"/>
              <a:chExt cx="10940986" cy="736017"/>
            </a:xfrm>
          </p:grpSpPr>
          <p:pic>
            <p:nvPicPr>
              <p:cNvPr id="5" name="図 4" descr="ロゴ&#10;&#10;自動的に生成された説明">
                <a:extLst>
                  <a:ext uri="{FF2B5EF4-FFF2-40B4-BE49-F238E27FC236}">
                    <a16:creationId xmlns:a16="http://schemas.microsoft.com/office/drawing/2014/main" id="{5CC23D4D-ACE6-FA0F-0389-B098CFD9736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16594" y="101579"/>
                <a:ext cx="734410" cy="736017"/>
              </a:xfrm>
              <a:prstGeom prst="rect">
                <a:avLst/>
              </a:prstGeom>
            </p:spPr>
          </p:pic>
          <p:pic>
            <p:nvPicPr>
              <p:cNvPr id="7" name="図 6" descr="ロゴ が含まれている画像&#10;&#10;自動的に生成された説明">
                <a:extLst>
                  <a:ext uri="{FF2B5EF4-FFF2-40B4-BE49-F238E27FC236}">
                    <a16:creationId xmlns:a16="http://schemas.microsoft.com/office/drawing/2014/main" id="{DF2078C3-C79B-B71A-C48F-98CDEBD27DB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224595" y="163944"/>
                <a:ext cx="1932985" cy="620059"/>
              </a:xfrm>
              <a:prstGeom prst="rect">
                <a:avLst/>
              </a:prstGeom>
            </p:spPr>
          </p:pic>
        </p:grpSp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F26ECB87-356A-5433-C84A-C445FC1BB9D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1628" y="225420"/>
              <a:ext cx="7027270" cy="4807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57518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C9C17C0-9926-417B-B70A-D3BB6987C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78ADA3-125F-331C-6373-4AD0FEFC5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7263EA-C60D-D23E-6F5E-8B1123B040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CB375-0DDC-4156-B081-8863A9F754B6}" type="datetimeFigureOut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1955F2-DC83-1CDF-6588-72E5200DF9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403CC9-912D-3B3A-D1DC-B9AB14CAA4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9E1FD-493E-4759-86FF-7024537421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588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1B7AC64-4885-4526-AB35-A54BCA8F5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0458"/>
            <a:ext cx="121920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The Japanese Association 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for Thoracic Surgery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 COI Disclosure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49F7E9F-4602-49BF-9A6B-D8BE54387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84116"/>
            <a:ext cx="121920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ja-JP" sz="40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The author has no conflict of </a:t>
            </a:r>
          </a:p>
          <a:p>
            <a:pPr algn="ctr">
              <a:buFontTx/>
              <a:buNone/>
            </a:pPr>
            <a:r>
              <a:rPr kumimoji="0" lang="en-US" altLang="ja-JP" sz="40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interest to disclose with respect </a:t>
            </a:r>
          </a:p>
          <a:p>
            <a:pPr algn="ctr">
              <a:buFontTx/>
              <a:buNone/>
            </a:pPr>
            <a:r>
              <a:rPr kumimoji="0" lang="en-US" altLang="ja-JP" sz="40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to this presentation.</a:t>
            </a:r>
            <a:endParaRPr kumimoji="0" lang="en-US" altLang="ja-JP" dirty="0">
              <a:solidFill>
                <a:srgbClr val="D60093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EF951E08-EABA-45DD-87B1-D3AF2805F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8" y="5551719"/>
            <a:ext cx="12191999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/>
            <a:r>
              <a:rPr kumimoji="0" lang="en-US" altLang="ja-JP" sz="3600" u="sng" dirty="0">
                <a:solidFill>
                  <a:prstClr val="black"/>
                </a:solidFill>
                <a:latin typeface="Arial" charset="0"/>
              </a:rPr>
              <a:t>Presenting</a:t>
            </a:r>
            <a:r>
              <a:rPr kumimoji="0" lang="en-US" altLang="ja-JP" sz="2800" u="sng" dirty="0">
                <a:solidFill>
                  <a:prstClr val="black"/>
                </a:solidFill>
                <a:latin typeface="Arial" charset="0"/>
              </a:rPr>
              <a:t> author: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sz="2800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sz="2800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8363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C0D6F3E-C534-4DA0-834D-7E38873BC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73898"/>
            <a:ext cx="121920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The Japanese Association 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for Thoracic Surgery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 COI Disclosure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A0A9718-AAF1-4B9E-9228-FAE1DA20E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12192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ja-JP" sz="40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Lecture fees have been </a:t>
            </a:r>
          </a:p>
          <a:p>
            <a:pPr algn="ctr">
              <a:buFontTx/>
              <a:buNone/>
            </a:pPr>
            <a:r>
              <a:rPr kumimoji="0" lang="en-US" altLang="ja-JP" sz="40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received from ○○○○.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3EC83B93-2207-4A8F-9867-C5E2E78F2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5314053"/>
            <a:ext cx="12191999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/>
            <a:r>
              <a:rPr kumimoji="0" lang="en-US" altLang="ja-JP" sz="3600" u="sng" dirty="0">
                <a:solidFill>
                  <a:prstClr val="black"/>
                </a:solidFill>
                <a:latin typeface="Arial" charset="0"/>
              </a:rPr>
              <a:t>Presenting</a:t>
            </a:r>
            <a:r>
              <a:rPr kumimoji="0" lang="en-US" altLang="ja-JP" sz="2800" u="sng" dirty="0">
                <a:solidFill>
                  <a:prstClr val="black"/>
                </a:solidFill>
                <a:latin typeface="Arial" charset="0"/>
              </a:rPr>
              <a:t> author: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sz="2800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sz="2800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1764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B42C07E-41D3-47E6-90CD-D9878B951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322"/>
            <a:ext cx="121920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The Japanese Association 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for Thoracic Surgery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 COI Disclosure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55A5556-A7E4-4CB9-816F-A44BF94CD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63085"/>
            <a:ext cx="121920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ja-JP" sz="40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The author has no conflict of </a:t>
            </a:r>
          </a:p>
          <a:p>
            <a:pPr algn="ctr">
              <a:buFontTx/>
              <a:buNone/>
            </a:pPr>
            <a:r>
              <a:rPr kumimoji="0" lang="en-US" altLang="ja-JP" sz="40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interest to disclose with respect </a:t>
            </a:r>
          </a:p>
          <a:p>
            <a:pPr algn="ctr">
              <a:buFontTx/>
              <a:buNone/>
            </a:pPr>
            <a:r>
              <a:rPr kumimoji="0" lang="en-US" altLang="ja-JP" sz="40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to this presentation.</a:t>
            </a:r>
            <a:endParaRPr kumimoji="0" lang="en-US" altLang="ja-JP" dirty="0">
              <a:solidFill>
                <a:srgbClr val="D60093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7BC2D0FD-CCD3-4870-B3C7-CF5BA63DD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5777422"/>
            <a:ext cx="12191999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/>
            <a:r>
              <a:rPr kumimoji="0" lang="en-US" altLang="ja-JP" sz="3600" u="sng" dirty="0">
                <a:solidFill>
                  <a:prstClr val="black"/>
                </a:solidFill>
                <a:latin typeface="Arial" charset="0"/>
              </a:rPr>
              <a:t>Presenting</a:t>
            </a:r>
            <a:r>
              <a:rPr kumimoji="0" lang="en-US" altLang="ja-JP" sz="2800" u="sng" dirty="0">
                <a:solidFill>
                  <a:prstClr val="black"/>
                </a:solidFill>
                <a:latin typeface="Arial" charset="0"/>
              </a:rPr>
              <a:t> author: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sz="2800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sz="2800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513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821F340-A00D-4FCF-B82D-480DCC44F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000" y="940660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0" lang="en-US" altLang="ja-JP" sz="3200" dirty="0">
                <a:solidFill>
                  <a:srgbClr val="1C1C1C"/>
                </a:solidFill>
                <a:latin typeface="Arial" charset="0"/>
              </a:rPr>
              <a:t>The Japanese Association </a:t>
            </a:r>
          </a:p>
          <a:p>
            <a:r>
              <a:rPr kumimoji="0" lang="en-US" altLang="ja-JP" sz="3200" dirty="0">
                <a:solidFill>
                  <a:srgbClr val="1C1C1C"/>
                </a:solidFill>
                <a:latin typeface="Arial" charset="0"/>
              </a:rPr>
              <a:t>for Thoracic Surgery</a:t>
            </a:r>
            <a:r>
              <a:rPr kumimoji="0" lang="ja-JP" altLang="en-US" sz="3200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sz="3200" dirty="0">
                <a:solidFill>
                  <a:srgbClr val="1C1C1C"/>
                </a:solidFill>
                <a:latin typeface="Arial" charset="0"/>
              </a:rPr>
              <a:t>COI Disclosure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99E3BCE6-A466-487D-9305-914C5C551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17828"/>
            <a:ext cx="12191999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/>
            <a:r>
              <a:rPr kumimoji="0" lang="en-US" altLang="ja-JP" sz="3600" u="sng" dirty="0">
                <a:solidFill>
                  <a:prstClr val="black"/>
                </a:solidFill>
                <a:latin typeface="Arial" charset="0"/>
              </a:rPr>
              <a:t>Presenting</a:t>
            </a:r>
            <a:r>
              <a:rPr kumimoji="0" lang="en-US" altLang="ja-JP" sz="2800" u="sng" dirty="0">
                <a:solidFill>
                  <a:prstClr val="black"/>
                </a:solidFill>
                <a:latin typeface="Arial" charset="0"/>
              </a:rPr>
              <a:t> author: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sz="2800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sz="2800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sz="2800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37D01881-AF57-45EC-8FE6-2514799BBE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57517"/>
              </p:ext>
            </p:extLst>
          </p:nvPr>
        </p:nvGraphicFramePr>
        <p:xfrm>
          <a:off x="908806" y="3064109"/>
          <a:ext cx="10676389" cy="34121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4832">
                  <a:extLst>
                    <a:ext uri="{9D8B030D-6E8A-4147-A177-3AD203B41FA5}">
                      <a16:colId xmlns:a16="http://schemas.microsoft.com/office/drawing/2014/main" val="4157508783"/>
                    </a:ext>
                  </a:extLst>
                </a:gridCol>
                <a:gridCol w="2392984">
                  <a:extLst>
                    <a:ext uri="{9D8B030D-6E8A-4147-A177-3AD203B41FA5}">
                      <a16:colId xmlns:a16="http://schemas.microsoft.com/office/drawing/2014/main" val="2246863836"/>
                    </a:ext>
                  </a:extLst>
                </a:gridCol>
                <a:gridCol w="920378">
                  <a:extLst>
                    <a:ext uri="{9D8B030D-6E8A-4147-A177-3AD203B41FA5}">
                      <a16:colId xmlns:a16="http://schemas.microsoft.com/office/drawing/2014/main" val="3204390566"/>
                    </a:ext>
                  </a:extLst>
                </a:gridCol>
                <a:gridCol w="5338195">
                  <a:extLst>
                    <a:ext uri="{9D8B030D-6E8A-4147-A177-3AD203B41FA5}">
                      <a16:colId xmlns:a16="http://schemas.microsoft.com/office/drawing/2014/main" val="2266762645"/>
                    </a:ext>
                  </a:extLst>
                </a:gridCol>
              </a:tblGrid>
              <a:tr h="489178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Amount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Applicable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Name of Company Concerned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88224"/>
                  </a:ext>
                </a:extLst>
              </a:tr>
              <a:tr h="4745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err="1"/>
                        <a:t>Exective</a:t>
                      </a:r>
                      <a:r>
                        <a:rPr kumimoji="1" lang="en-US" altLang="ja-JP" sz="1200" dirty="0"/>
                        <a:t>/</a:t>
                      </a:r>
                      <a:r>
                        <a:rPr kumimoji="1" lang="en-US" altLang="ja-JP" sz="1200" baseline="0" dirty="0"/>
                        <a:t> </a:t>
                      </a:r>
                      <a:r>
                        <a:rPr kumimoji="1" lang="en-US" altLang="ja-JP" sz="1200" dirty="0"/>
                        <a:t>advisor 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＞</a:t>
                      </a:r>
                      <a:r>
                        <a:rPr kumimoji="1" lang="en-US" altLang="ja-JP" sz="1200" dirty="0"/>
                        <a:t>1,000,000 yen</a:t>
                      </a:r>
                    </a:p>
                    <a:p>
                      <a:pPr algn="ctr"/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NO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362770"/>
                  </a:ext>
                </a:extLst>
              </a:tr>
              <a:tr h="4745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HGPｺﾞｼｯｸE" pitchFamily="50" charset="-128"/>
                        </a:rPr>
                        <a:t>Stocks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＞</a:t>
                      </a:r>
                      <a:r>
                        <a:rPr kumimoji="1" lang="en-US" altLang="ja-JP" sz="1200" dirty="0"/>
                        <a:t>1,000,000 yen profit</a:t>
                      </a:r>
                    </a:p>
                    <a:p>
                      <a:pPr algn="ctr"/>
                      <a:r>
                        <a:rPr kumimoji="1" lang="en-US" altLang="ja-JP" sz="1200" dirty="0"/>
                        <a:t>/  shareholding </a:t>
                      </a:r>
                      <a:r>
                        <a:rPr kumimoji="1" lang="ja-JP" altLang="en-US" sz="1200" dirty="0"/>
                        <a:t>＞</a:t>
                      </a:r>
                      <a:r>
                        <a:rPr kumimoji="1" lang="en-US" altLang="ja-JP" sz="1200" dirty="0"/>
                        <a:t>5%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NO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612102"/>
                  </a:ext>
                </a:extLst>
              </a:tr>
              <a:tr h="4745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Patent royalties</a:t>
                      </a:r>
                    </a:p>
                    <a:p>
                      <a:pPr algn="ctr"/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1,000,000 yen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NO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36617"/>
                  </a:ext>
                </a:extLst>
              </a:tr>
              <a:tr h="5502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Lecture fees, etc.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500,000 yen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NO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28939"/>
                  </a:ext>
                </a:extLst>
              </a:tr>
              <a:tr h="4745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Manuscript fees, etc.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500,000 yen</a:t>
                      </a:r>
                    </a:p>
                    <a:p>
                      <a:pPr algn="ctr"/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NO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72879"/>
                  </a:ext>
                </a:extLst>
              </a:tr>
              <a:tr h="4745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Research expenses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1,000,000 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yen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Yes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Xxxx</a:t>
                      </a: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 Pharmaceuticals</a:t>
                      </a:r>
                    </a:p>
                    <a:p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630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851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149</Words>
  <Application>Microsoft Office PowerPoint</Application>
  <PresentationFormat>ワイド画面</PresentationFormat>
  <Paragraphs>46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HGPｺﾞｼｯｸE</vt:lpstr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帆刈 恭子</dc:creator>
  <cp:lastModifiedBy>山下 るい子</cp:lastModifiedBy>
  <cp:revision>12</cp:revision>
  <dcterms:created xsi:type="dcterms:W3CDTF">2023-12-22T08:18:19Z</dcterms:created>
  <dcterms:modified xsi:type="dcterms:W3CDTF">2024-01-18T09:42:37Z</dcterms:modified>
</cp:coreProperties>
</file>