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18" d="100"/>
          <a:sy n="118" d="100"/>
        </p:scale>
        <p:origin x="18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8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03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350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32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63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2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2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22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781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733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99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36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63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9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68" r:id="rId13"/>
    <p:sldLayoutId id="21474842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/>
        </p:nvSpPr>
        <p:spPr>
          <a:xfrm>
            <a:off x="950500" y="2024615"/>
            <a:ext cx="7845425" cy="441036"/>
          </a:xfrm>
          <a:prstGeom prst="rect">
            <a:avLst/>
          </a:prstGeom>
          <a:ln w="28575">
            <a:noFill/>
          </a:ln>
        </p:spPr>
        <p:txBody>
          <a:bodyPr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  <a:defRPr/>
            </a:pPr>
            <a:r>
              <a:rPr lang="en-US" sz="3600" b="1" u="sng" dirty="0">
                <a:solidFill>
                  <a:srgbClr val="002060"/>
                </a:solidFill>
              </a:rPr>
              <a:t>COI Disclosure of First Author</a:t>
            </a:r>
            <a:endParaRPr lang="en-US" altLang="ja-JP" sz="3600" b="1" u="sng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286585" y="149999"/>
            <a:ext cx="117827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COI status at the end of the poster </a:t>
            </a:r>
            <a:r>
              <a:rPr lang="en-US" altLang="ja-JP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giving a presentation at academic meetings.</a:t>
            </a:r>
            <a:endParaRPr lang="ja-JP" alt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kumimoji="0" lang="ja-JP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1-B      How to Disclose COI status</a:t>
            </a:r>
            <a:endParaRPr kumimoji="0" lang="ja-JP" altLang="en-US" sz="2400" b="1" dirty="0">
              <a:solidFill>
                <a:srgbClr val="002060"/>
              </a:solidFill>
              <a:latin typeface="Times New Roman" panose="020206030504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248342" y="980996"/>
            <a:ext cx="12096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87638" algn="l"/>
              </a:tabLst>
            </a:pPr>
            <a:r>
              <a:rPr lang="en-US" altLang="ja-JP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authors have no financial conflicts of interest to disclose concerning the presentation.</a:t>
            </a:r>
            <a:endParaRPr kumimoji="0" lang="en-US" altLang="ja-JP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0" y="1296100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ja-JP" sz="4000" b="1" dirty="0">
                <a:solidFill>
                  <a:srgbClr val="002060"/>
                </a:solidFill>
              </a:rPr>
              <a:t>or</a:t>
            </a:r>
            <a:endParaRPr kumimoji="0" lang="ja-JP" altLang="en-US" sz="4000" b="1" dirty="0">
              <a:solidFill>
                <a:srgbClr val="00206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348069" y="2204791"/>
            <a:ext cx="3454798" cy="168562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</a:rPr>
              <a:t>If “yes”, give the name of company/organization past three years. There is no need to disclose the amount.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950500" y="2579652"/>
            <a:ext cx="8330623" cy="3123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①</a:t>
            </a:r>
            <a:r>
              <a:rPr lang="en-US" altLang="ja-JP" sz="2000" b="1" dirty="0">
                <a:solidFill>
                  <a:srgbClr val="002060"/>
                </a:solidFill>
              </a:rPr>
              <a:t>Consultation fees:</a:t>
            </a:r>
            <a:r>
              <a:rPr lang="ja-JP" altLang="en-US" sz="2000" b="1" dirty="0">
                <a:solidFill>
                  <a:srgbClr val="002060"/>
                </a:solidFill>
              </a:rPr>
              <a:t>　　　　　　　</a:t>
            </a:r>
            <a:r>
              <a:rPr lang="en-US" altLang="ja-JP" sz="2000" b="1" dirty="0">
                <a:solidFill>
                  <a:srgbClr val="002060"/>
                </a:solidFill>
              </a:rPr>
              <a:t>none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②</a:t>
            </a:r>
            <a:r>
              <a:rPr lang="en-US" altLang="ja-JP" sz="2000" b="1" dirty="0">
                <a:solidFill>
                  <a:srgbClr val="002060"/>
                </a:solidFill>
              </a:rPr>
              <a:t>stock ownership/profit:</a:t>
            </a:r>
            <a:r>
              <a:rPr lang="ja-JP" altLang="en-US" sz="2000" b="1" dirty="0">
                <a:solidFill>
                  <a:srgbClr val="002060"/>
                </a:solidFill>
              </a:rPr>
              <a:t>　　</a:t>
            </a:r>
            <a:r>
              <a:rPr lang="en-US" altLang="ja-JP" sz="2000" b="1" dirty="0">
                <a:solidFill>
                  <a:srgbClr val="002060"/>
                </a:solidFill>
              </a:rPr>
              <a:t>none</a:t>
            </a:r>
            <a:endParaRPr lang="en-US" altLang="ja-JP" sz="2000" b="1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③</a:t>
            </a:r>
            <a:r>
              <a:rPr lang="en-US" altLang="ja-JP" sz="2000" b="1" dirty="0">
                <a:solidFill>
                  <a:srgbClr val="002060"/>
                </a:solidFill>
              </a:rPr>
              <a:t>patent fees:</a:t>
            </a:r>
            <a:r>
              <a:rPr lang="ja-JP" altLang="en-US" sz="2000" b="1" dirty="0">
                <a:solidFill>
                  <a:srgbClr val="002060"/>
                </a:solidFill>
              </a:rPr>
              <a:t>　　　　　　　　</a:t>
            </a:r>
            <a:r>
              <a:rPr lang="en-US" altLang="ja-JP" sz="2000" b="1" dirty="0">
                <a:solidFill>
                  <a:srgbClr val="002060"/>
                </a:solidFill>
              </a:rPr>
              <a:t>none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④</a:t>
            </a:r>
            <a:r>
              <a:rPr lang="en-US" altLang="ja-JP" sz="2000" b="1" dirty="0">
                <a:solidFill>
                  <a:srgbClr val="002060"/>
                </a:solidFill>
              </a:rPr>
              <a:t>remuneration for lecture:</a:t>
            </a:r>
            <a:r>
              <a:rPr lang="ja-JP" altLang="en-US" sz="2000" b="1" dirty="0">
                <a:solidFill>
                  <a:srgbClr val="002060"/>
                </a:solidFill>
              </a:rPr>
              <a:t>　　　</a:t>
            </a:r>
            <a:r>
              <a:rPr lang="en-US" altLang="ja-JP" sz="2000" b="1" dirty="0">
                <a:solidFill>
                  <a:srgbClr val="002060"/>
                </a:solidFill>
              </a:rPr>
              <a:t>none</a:t>
            </a:r>
            <a:endParaRPr lang="en-US" altLang="ja-JP" sz="2000" b="1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⑤</a:t>
            </a:r>
            <a:r>
              <a:rPr lang="en-US" altLang="ja-JP" sz="2000" b="1" dirty="0">
                <a:solidFill>
                  <a:srgbClr val="002060"/>
                </a:solidFill>
              </a:rPr>
              <a:t>manuscript fees:</a:t>
            </a:r>
            <a:r>
              <a:rPr lang="ja-JP" altLang="en-US" sz="2000" b="1" dirty="0">
                <a:solidFill>
                  <a:srgbClr val="002060"/>
                </a:solidFill>
              </a:rPr>
              <a:t>　　　○○</a:t>
            </a:r>
            <a:r>
              <a:rPr lang="en-US" altLang="ja-JP" sz="2000" b="1" dirty="0">
                <a:solidFill>
                  <a:srgbClr val="002060"/>
                </a:solidFill>
              </a:rPr>
              <a:t>pharmaceutical company</a:t>
            </a:r>
            <a:endParaRPr lang="en-US" altLang="ja-JP" sz="2000" b="1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⑥</a:t>
            </a:r>
            <a:r>
              <a:rPr lang="en-US" altLang="ja-JP" sz="2000" b="1" dirty="0">
                <a:solidFill>
                  <a:srgbClr val="002060"/>
                </a:solidFill>
              </a:rPr>
              <a:t>trust research/joint research funds:</a:t>
            </a:r>
            <a:r>
              <a:rPr lang="ja-JP" altLang="en-US" sz="2000" b="1" dirty="0">
                <a:solidFill>
                  <a:srgbClr val="002060"/>
                </a:solidFill>
              </a:rPr>
              <a:t>　　　○○</a:t>
            </a:r>
            <a:r>
              <a:rPr lang="en-US" altLang="ja-JP" sz="2000" b="1" dirty="0">
                <a:solidFill>
                  <a:srgbClr val="002060"/>
                </a:solidFill>
              </a:rPr>
              <a:t>pharmaceutical company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⑦</a:t>
            </a:r>
            <a:r>
              <a:rPr lang="en-US" altLang="ja-JP" sz="2000" b="1" dirty="0">
                <a:solidFill>
                  <a:srgbClr val="002060"/>
                </a:solidFill>
              </a:rPr>
              <a:t>scholarship fund:</a:t>
            </a:r>
            <a:r>
              <a:rPr lang="ja-JP" altLang="en-US" sz="2000" b="1" dirty="0">
                <a:solidFill>
                  <a:srgbClr val="002060"/>
                </a:solidFill>
              </a:rPr>
              <a:t>　○○</a:t>
            </a:r>
            <a:r>
              <a:rPr lang="en-US" altLang="ja-JP" sz="2000" b="1" dirty="0">
                <a:solidFill>
                  <a:srgbClr val="002060"/>
                </a:solidFill>
              </a:rPr>
              <a:t>pharmaceutical company</a:t>
            </a:r>
            <a:endParaRPr lang="en-US" altLang="ja-JP" sz="2000" b="1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⑧</a:t>
            </a:r>
            <a:r>
              <a:rPr lang="en-US" altLang="ja-JP" sz="2000" b="1" dirty="0">
                <a:solidFill>
                  <a:srgbClr val="002060"/>
                </a:solidFill>
              </a:rPr>
              <a:t>Affiliation with Endowed Department:</a:t>
            </a: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en-US" altLang="ja-JP" sz="2000" b="1" dirty="0">
                <a:solidFill>
                  <a:srgbClr val="002060"/>
                </a:solidFill>
              </a:rPr>
              <a:t>yes</a:t>
            </a:r>
            <a:r>
              <a:rPr lang="ja-JP" altLang="en-US" sz="2000" b="1" dirty="0">
                <a:solidFill>
                  <a:srgbClr val="002060"/>
                </a:solidFill>
              </a:rPr>
              <a:t>（○○</a:t>
            </a:r>
            <a:r>
              <a:rPr lang="en-US" altLang="ja-JP" sz="2000" b="1" dirty="0">
                <a:solidFill>
                  <a:srgbClr val="002060"/>
                </a:solidFill>
              </a:rPr>
              <a:t>pharmaceuticals</a:t>
            </a:r>
            <a:r>
              <a:rPr lang="ja-JP" altLang="en-US" sz="2000" b="1" dirty="0">
                <a:solidFill>
                  <a:srgbClr val="002060"/>
                </a:solidFill>
              </a:rPr>
              <a:t>）</a:t>
            </a:r>
            <a:endParaRPr lang="en-US" altLang="ja-JP" sz="2000" b="1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⑨</a:t>
            </a:r>
            <a:r>
              <a:rPr lang="en-US" altLang="ja-JP" sz="2000" b="1" dirty="0">
                <a:solidFill>
                  <a:srgbClr val="002060"/>
                </a:solidFill>
              </a:rPr>
              <a:t>Other remuneration such as gifts:</a:t>
            </a:r>
            <a:r>
              <a:rPr lang="ja-JP" altLang="en-US" sz="2000" b="1" dirty="0">
                <a:solidFill>
                  <a:srgbClr val="002060"/>
                </a:solidFill>
              </a:rPr>
              <a:t>　　</a:t>
            </a:r>
            <a:r>
              <a:rPr lang="en-US" altLang="ja-JP" sz="2000" b="1" dirty="0">
                <a:solidFill>
                  <a:srgbClr val="002060"/>
                </a:solidFill>
              </a:rPr>
              <a:t>none</a:t>
            </a:r>
            <a:r>
              <a:rPr lang="ja-JP" altLang="en-US" sz="2000" b="1" dirty="0">
                <a:solidFill>
                  <a:srgbClr val="002060"/>
                </a:solidFill>
                <a:latin typeface="Arial" charset="0"/>
              </a:rPr>
              <a:t>　　　　　　　　　　</a:t>
            </a:r>
            <a:endParaRPr lang="en-US" altLang="ja-JP" sz="2000" b="1" dirty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175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101</cp:revision>
  <cp:lastPrinted>2016-04-19T08:17:01Z</cp:lastPrinted>
  <dcterms:created xsi:type="dcterms:W3CDTF">2000-09-04T17:39:07Z</dcterms:created>
  <dcterms:modified xsi:type="dcterms:W3CDTF">2020-02-18T08:36:28Z</dcterms:modified>
</cp:coreProperties>
</file>