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ECBD394-D1FF-45A0-98B7-D5BCAF448E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D75EF26-E18D-47BF-8282-99277EA1B3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69A7514-6CDC-4D23-8107-AB38B838AF9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5705E68-82DF-4567-A271-FC29C19B38D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C4AE591F-71A9-43C0-9B62-CF03E3905B2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D557A6E-0960-470B-9DAC-86E4630FE3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6BE63B2-95D1-4FA4-BE0F-70A95441B1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0831AD8-EF29-0844-0237-03030B13081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AD4AF62-D85D-487B-B264-7BF48ED2F9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8B1D970-A22A-4640-A3BF-153F3D3907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C98218F-70D7-45CC-ADE0-B784624DFB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D231EA63-D312-4502-906E-0311FB1901F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55B27E1-8A06-4B7C-A400-484CDDC02E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893C72C-204C-4651-9A54-5A0283C9BD47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BC4D97-EB7E-AE22-3900-2D997329F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F74B4C9-BEA8-BE55-40B4-B3897945D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32740F0-F25F-343B-E0EF-3536B7D2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424D2C5-7367-DCC0-5CE2-EE53F2F4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DCBE584-8704-AF13-68E3-2D25981F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0C24C-CE94-4A5C-8C0B-6F66B10836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186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B58A165-2376-6331-26B7-113B181FF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B9C6C02-7DC7-B219-ED05-EC41BAC6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D6F181B-63BE-F11E-7531-CDF98926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9C767-06AA-4C21-A6D0-A4FE4432546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29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4F9B2E0-50E8-C91F-9686-2D275C37E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DF8E0A4-C015-BCCB-BB54-A660730FA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04180E3-2774-6224-71CB-189D16C71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62563-996D-46ED-A6FA-ED03CEB921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470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6F83A6D-C9D3-6468-4C15-08C91118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0B9E26A-75D3-6502-D8F6-9F90B29A3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FF3522D-6AC4-F5DE-D89E-74A8C4F0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6AB6A-7B9A-470C-A1AE-E03A58AA5D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247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C15A87-AA2C-9BB1-01A9-334CD301E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8819F84-FC2C-7123-D0EF-604BEE9F1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1D46082-67F5-5611-3921-B9A1DED6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CA6CA-AD8B-4D5F-AFDD-41502449DD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798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37CB328-4A28-F3E6-71E9-90100F39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DDC7E00-332A-CF8B-0F86-2FDB54EB4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22D6747-ACC9-0A0A-0E5A-CA0BA20A1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A6468-5E25-4CB3-AE5A-22E6F5229A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678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436D7A1-311B-020F-68F0-D3BEBD1DB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01CA3F2-21C8-4593-6D04-BE6C35D3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E73DA65B-845A-CC2B-1CF8-3FB56581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38995-0B44-4E78-8D8E-9787854282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319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445C2956-EAB5-ACEA-7E53-ACBAE988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E3B7913D-CFF8-7CE3-39BD-D097EE73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266F0FC-442C-36B5-6645-64B7C222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DD7ED-6C00-4174-8625-7E26C40585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445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B2A516D5-AA7F-F9A8-EA6B-35535F749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8347B388-0FE0-11BA-80EB-4DF6B83B2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E2265B5-F820-D9BB-904A-E8CCA613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40B30-B411-44F3-8BFC-BAEC623935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220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4F42EA6-F493-8D24-5010-EC9C60EFD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56435D-A690-8CA6-4A15-7B5B347D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EA060B6-D714-2D4C-7A6F-1FBB429F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1CF20-E5BD-4BF8-9BD8-895949B07A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424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0EB5AAE-6FED-D2E3-50F0-C879212E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B2FD639-73FF-94D8-2130-372B9359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28B1815-20F2-BA04-E8E1-D4829E08A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03658-9112-4305-865C-0FBAAAADA6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078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12320A82-8C98-C816-7E24-A41DF3F96F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07E37EB8-9BD1-C647-487E-878663A7F0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14FDDD9-AB3F-4C29-9F37-07BC50C97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0EDC285-E657-4601-82F4-5D1D2193E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228B898-53F0-4821-8756-16074CB688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E1026E9-57C2-4D9F-A59B-EA3A19443D5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22A071DD-A55A-4AD8-89D6-47D01CA4FC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7988" y="3733800"/>
            <a:ext cx="7845425" cy="3124200"/>
          </a:xfrm>
          <a:ln w="28575">
            <a:solidFill>
              <a:schemeClr val="bg1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u="sng" dirty="0"/>
              <a:t>COI Disclosure of First Author</a:t>
            </a:r>
            <a:r>
              <a:rPr lang="ja-JP" altLang="en-US" sz="2800" b="1" u="sng" dirty="0">
                <a:latin typeface="Arial" charset="0"/>
              </a:rPr>
              <a:t> </a:t>
            </a:r>
            <a:endParaRPr lang="en-US" altLang="ja-JP" sz="2800" b="1" u="sng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</a:t>
            </a:r>
            <a:r>
              <a:rPr lang="en-US" sz="1800" b="1" dirty="0"/>
              <a:t>Consultation fees:</a:t>
            </a:r>
            <a:r>
              <a:rPr lang="ja-JP" altLang="en-US" sz="1800" b="1" dirty="0"/>
              <a:t>　　　　　　　</a:t>
            </a:r>
            <a:r>
              <a:rPr lang="en-US" sz="1800" b="1" dirty="0"/>
              <a:t>none</a:t>
            </a:r>
            <a:endParaRPr lang="ja-JP" altLang="en-US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Arial" charset="0"/>
              </a:rPr>
              <a:t>　　②</a:t>
            </a:r>
            <a:r>
              <a:rPr lang="en-US" sz="1800" b="1" dirty="0"/>
              <a:t>stock ownership/profit:</a:t>
            </a:r>
            <a:r>
              <a:rPr lang="ja-JP" altLang="en-US" sz="1800" b="1" dirty="0"/>
              <a:t>　　</a:t>
            </a:r>
            <a:r>
              <a:rPr lang="en-US" sz="1800" b="1" dirty="0"/>
              <a:t>none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Arial" charset="0"/>
              </a:rPr>
              <a:t>　　③</a:t>
            </a:r>
            <a:r>
              <a:rPr lang="en-US" sz="1800" b="1" dirty="0"/>
              <a:t>patent fees:</a:t>
            </a:r>
            <a:r>
              <a:rPr lang="ja-JP" altLang="en-US" sz="1800" b="1" dirty="0"/>
              <a:t>　　　　　　　　</a:t>
            </a:r>
            <a:r>
              <a:rPr lang="en-US" sz="1800" b="1" dirty="0"/>
              <a:t>none</a:t>
            </a:r>
            <a:endParaRPr lang="ja-JP" altLang="en-US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Arial" charset="0"/>
              </a:rPr>
              <a:t>　　④</a:t>
            </a:r>
            <a:r>
              <a:rPr lang="en-US" sz="1800" b="1" dirty="0"/>
              <a:t>remuneration for lecture:</a:t>
            </a:r>
            <a:r>
              <a:rPr lang="ja-JP" altLang="en-US" sz="1800" b="1" dirty="0"/>
              <a:t>　　　</a:t>
            </a:r>
            <a:r>
              <a:rPr lang="en-US" sz="1800" b="1" dirty="0"/>
              <a:t>none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Arial" charset="0"/>
              </a:rPr>
              <a:t>　　⑤</a:t>
            </a:r>
            <a:r>
              <a:rPr lang="en-US" sz="1800" b="1" dirty="0"/>
              <a:t>manuscript fees:</a:t>
            </a:r>
            <a:r>
              <a:rPr lang="ja-JP" altLang="en-US" sz="1800" b="1" dirty="0"/>
              <a:t>　　　○○</a:t>
            </a:r>
            <a:r>
              <a:rPr lang="en-US" sz="1800" b="1" dirty="0"/>
              <a:t>pharmaceutical company</a:t>
            </a:r>
            <a:endParaRPr lang="en-US" altLang="ja-JP" sz="1800" b="1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Arial" charset="0"/>
              </a:rPr>
              <a:t>　　⑥</a:t>
            </a:r>
            <a:r>
              <a:rPr lang="en-US" sz="1800" b="1" dirty="0"/>
              <a:t>trust research/joint research funds:</a:t>
            </a:r>
            <a:r>
              <a:rPr lang="ja-JP" altLang="en-US" sz="1800" b="1" dirty="0"/>
              <a:t>　　　○○</a:t>
            </a:r>
            <a:r>
              <a:rPr lang="en-US" sz="1800" b="1" dirty="0"/>
              <a:t>pharmaceutical company</a:t>
            </a:r>
            <a:endParaRPr lang="ja-JP" altLang="en-US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Arial" charset="0"/>
              </a:rPr>
              <a:t>　　⑦</a:t>
            </a:r>
            <a:r>
              <a:rPr lang="en-US" sz="1800" b="1" dirty="0"/>
              <a:t>scholarship fund:</a:t>
            </a:r>
            <a:r>
              <a:rPr lang="ja-JP" altLang="en-US" sz="1800" b="1" dirty="0"/>
              <a:t>　○○</a:t>
            </a:r>
            <a:r>
              <a:rPr lang="en-US" sz="1800" b="1" dirty="0"/>
              <a:t>pharmaceutical company</a:t>
            </a:r>
            <a:endParaRPr lang="en-US" altLang="ja-JP" sz="1800" b="1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Arial" charset="0"/>
              </a:rPr>
              <a:t>　　⑧</a:t>
            </a:r>
            <a:r>
              <a:rPr lang="en-US" sz="1800" b="1" dirty="0"/>
              <a:t>Affiliation with Endowed Department:</a:t>
            </a:r>
            <a:r>
              <a:rPr lang="ja-JP" altLang="en-US" sz="1800" b="1" dirty="0"/>
              <a:t>　</a:t>
            </a:r>
            <a:r>
              <a:rPr lang="en-US" sz="1800" b="1" dirty="0"/>
              <a:t>yes</a:t>
            </a:r>
            <a:r>
              <a:rPr lang="ja-JP" altLang="en-US" sz="1800" b="1" dirty="0"/>
              <a:t>（○○</a:t>
            </a:r>
            <a:r>
              <a:rPr lang="en-US" sz="1800" b="1" dirty="0"/>
              <a:t>pharmaceuticals</a:t>
            </a:r>
            <a:r>
              <a:rPr lang="ja-JP" altLang="en-US" sz="1800" b="1" dirty="0"/>
              <a:t>）</a:t>
            </a:r>
            <a:endParaRPr lang="en-US" altLang="ja-JP" sz="1800" b="1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Arial" charset="0"/>
              </a:rPr>
              <a:t>　　⑨</a:t>
            </a:r>
            <a:r>
              <a:rPr lang="en-US" sz="1800" b="1" dirty="0"/>
              <a:t>Other remuneration such as gifts:</a:t>
            </a:r>
            <a:r>
              <a:rPr lang="ja-JP" altLang="en-US" sz="1800" b="1" dirty="0"/>
              <a:t>　　</a:t>
            </a:r>
            <a:r>
              <a:rPr lang="en-US" sz="1800" b="1" dirty="0"/>
              <a:t>none</a:t>
            </a:r>
            <a:r>
              <a:rPr lang="ja-JP" altLang="en-US" sz="1800" b="1" dirty="0">
                <a:solidFill>
                  <a:schemeClr val="bg1"/>
                </a:solidFill>
                <a:latin typeface="Arial" charset="0"/>
              </a:rPr>
              <a:t>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18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4099" name="正方形/長方形 3">
            <a:extLst>
              <a:ext uri="{FF2B5EF4-FFF2-40B4-BE49-F238E27FC236}">
                <a16:creationId xmlns:a16="http://schemas.microsoft.com/office/drawing/2014/main" id="{3515FD00-C07B-9F06-9FED-23D00D3E7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41300"/>
            <a:ext cx="6608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Disclose COI status at the end of the poster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when giving a presentation at academic meetings.</a:t>
            </a:r>
            <a:endParaRPr lang="ja-JP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400">
                <a:latin typeface="Times New Roman" panose="02020603050405020304" pitchFamily="18" charset="0"/>
              </a:rPr>
              <a:t>Form 1-B      How to Disclose COI status</a:t>
            </a:r>
            <a:endParaRPr kumimoji="0" lang="ja-JP" altLang="en-US" sz="2400" b="1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0" name="正方形/長方形 6">
            <a:extLst>
              <a:ext uri="{FF2B5EF4-FFF2-40B4-BE49-F238E27FC236}">
                <a16:creationId xmlns:a16="http://schemas.microsoft.com/office/drawing/2014/main" id="{3575FCE6-33D6-0544-4231-F432A4B9E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1828800"/>
            <a:ext cx="78327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Times New Roman" panose="02020603050405020304" pitchFamily="18" charset="0"/>
              </a:rPr>
              <a:t>The authors have no financial conflicts of interest to disclose concerning the presentation.</a:t>
            </a:r>
            <a:endParaRPr kumimoji="0" lang="en-US" altLang="ja-JP" sz="2400" b="1">
              <a:latin typeface="Arial" panose="020B0604020202020204" pitchFamily="34" charset="0"/>
            </a:endParaRPr>
          </a:p>
        </p:txBody>
      </p:sp>
      <p:sp>
        <p:nvSpPr>
          <p:cNvPr id="4101" name="正方形/長方形 7">
            <a:extLst>
              <a:ext uri="{FF2B5EF4-FFF2-40B4-BE49-F238E27FC236}">
                <a16:creationId xmlns:a16="http://schemas.microsoft.com/office/drawing/2014/main" id="{F823C20C-F118-1BDA-FA96-FDEE3E4F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858963"/>
            <a:ext cx="7894638" cy="884237"/>
          </a:xfrm>
          <a:prstGeom prst="rect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4102" name="正方形/長方形 9">
            <a:extLst>
              <a:ext uri="{FF2B5EF4-FFF2-40B4-BE49-F238E27FC236}">
                <a16:creationId xmlns:a16="http://schemas.microsoft.com/office/drawing/2014/main" id="{8B667790-4FC9-E42F-9A58-D9DC351F3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5600" y="2870200"/>
            <a:ext cx="91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Times New Roman" panose="02020603050405020304" pitchFamily="18" charset="0"/>
              </a:rPr>
              <a:t>or</a:t>
            </a:r>
            <a:endParaRPr kumimoji="0" lang="ja-JP" altLang="en-US" sz="2800" b="1">
              <a:latin typeface="Times New Roman" panose="02020603050405020304" pitchFamily="18" charset="0"/>
            </a:endParaRPr>
          </a:p>
        </p:txBody>
      </p:sp>
      <p:pic>
        <p:nvPicPr>
          <p:cNvPr id="4103" name="Picture 7" descr="\\Jcirc01\public\経理\利益相反委員会\JCS Logo.jpg">
            <a:extLst>
              <a:ext uri="{FF2B5EF4-FFF2-40B4-BE49-F238E27FC236}">
                <a16:creationId xmlns:a16="http://schemas.microsoft.com/office/drawing/2014/main" id="{5D6FDECC-2EC5-B70B-7B72-C1E19646A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225" y="828675"/>
            <a:ext cx="103346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 8">
            <a:extLst>
              <a:ext uri="{FF2B5EF4-FFF2-40B4-BE49-F238E27FC236}">
                <a16:creationId xmlns:a16="http://schemas.microsoft.com/office/drawing/2014/main" id="{041F9552-F6D5-4267-BF0E-3E8E03B60294}"/>
              </a:ext>
            </a:extLst>
          </p:cNvPr>
          <p:cNvSpPr/>
          <p:nvPr/>
        </p:nvSpPr>
        <p:spPr>
          <a:xfrm>
            <a:off x="5627688" y="3894138"/>
            <a:ext cx="3260725" cy="12239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 past three years.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150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Hanae Kito</cp:lastModifiedBy>
  <cp:revision>103</cp:revision>
  <dcterms:created xsi:type="dcterms:W3CDTF">2000-09-04T17:39:07Z</dcterms:created>
  <dcterms:modified xsi:type="dcterms:W3CDTF">2025-02-18T02:43:43Z</dcterms:modified>
</cp:coreProperties>
</file>