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60" y="10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7F5FF2-9217-7795-04F9-1DB90930C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F93535B-81B6-4D71-079D-940490423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00DF51-E5B1-EB21-78EA-05E6AA4CD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FC4B9E-6984-4F22-C304-6EE978135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4E9F09-86A6-2B8B-6C71-24D25549E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411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BB310D-BC3F-709A-0960-440B985FA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A0377A4-BF41-D30E-809D-C6ACE3052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3AA4B4-3B87-8658-77B0-BFD6963EB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59EEED-3C3C-7F7B-0F7C-DD99132D3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04FF76-B178-E5D8-FF20-3FC23C54D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28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D7BA24D-7287-AF61-3CC5-B7F5B38FEA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9F81E29-9768-71E5-D274-D898C01F4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72084B-FB7F-245D-E60D-C72B0F84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306C43-5423-4907-05BA-F0DDD4BFA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CE0E80-7A4C-94D4-6040-ABE41F2E2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42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EB0BC6-2048-6AEC-FA10-116BD931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0C2ACA-F515-A4FD-9821-9266A93B1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8E73C7-2E42-9EE2-C2DA-52067C799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6DE6FD-4FC6-FA36-4DD9-45B8E24C5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81A0BF-C69A-A975-CACB-42A92129B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83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DF4001-2400-61E2-899F-40CB4004E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B93269-18AB-8691-16FF-5B81C9367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FF2E96-DDF5-F7EB-C06B-2457FAEE1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51C0AD-741C-B268-ABB5-306A2E5F2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837F0D-9914-66AB-C338-4465DDD6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16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F535D4-EA42-D8FC-E39F-C3B1B23F2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B2D08E-6493-31FB-9ADF-910FF894C8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14130D-AE3D-5F14-72F1-EDB4B50B8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FE4A95-A683-3F95-D2BD-06B24FDB6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433DC7-574F-1E52-6B80-493AA417E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0A45D4-E915-8051-F315-BB5D7DDB1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242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733305-CF01-E2EF-FA70-98EAFA1B5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6BFE5B-B14B-B38E-D020-D68514009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4289FA-36A4-754F-D321-E48BD47B9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0DD6A94-AF05-FF0A-9C3C-79CDBC6199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CA9B233-871D-9AF0-759C-302D9728B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2336C80-F9C5-D45A-0728-A51F805D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374C023-34EA-4E9C-4045-8569E2A84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F04358-478D-3F74-11F7-DD5310C3C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37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C0CD67-EC10-72A3-4B81-FF87A0AE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A24B8A-FDBA-5105-41E6-70EE009C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DEABA0-24E5-E4C6-87B6-D2FCED84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F267FC9-6F92-3B86-6DD3-848ECA80B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63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8A02C84-9293-3820-0293-B03CC8468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5DC3B5B-FB18-54DD-0531-B78A69604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21FD69-E5E0-418A-A474-0C28369D1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11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AF6202-FC13-C6FB-8E06-49150E1C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681ADDF-0DD4-BA78-854C-B9D832C39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F395AE-0117-2432-A4CC-056FD7A85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306067-A476-45CA-A571-F9E6768F8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4908330-E9DD-9BBE-E9E7-D1410DA1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2079CF-F04E-06D2-D0C4-C9DD15B1C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17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46DB41-7780-B17B-B7B9-5E16BF126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1651C16-72FE-8091-2DBA-16778F5C38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0716CE8-9E61-2C1C-33F9-2638AFF37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D039DAB-64DE-3CA5-94C3-508FD1F17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6825DD-F226-4943-BF5B-57C891B73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9474A-E58B-E985-FF7C-975939DA5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22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164DB88-A90A-9BCC-16FB-FB6C5124D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596EDE-47CC-B65F-FF97-8308167ED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9B441E-9EC6-CA8E-3738-C2C7720B1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BA2DB-0DBE-44C8-BAD1-DFB57FEA34D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84F026-945E-67D8-837B-B782ADDD6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8E4E7C-B3BF-91AF-F57D-B9ACEF639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62301-77D6-462D-B639-383DF7A4B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56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>
            <a:extLst>
              <a:ext uri="{FF2B5EF4-FFF2-40B4-BE49-F238E27FC236}">
                <a16:creationId xmlns:a16="http://schemas.microsoft.com/office/drawing/2014/main" id="{3818BC53-4B0E-5D14-CFD1-B714D1A4B156}"/>
              </a:ext>
            </a:extLst>
          </p:cNvPr>
          <p:cNvSpPr txBox="1"/>
          <p:nvPr/>
        </p:nvSpPr>
        <p:spPr>
          <a:xfrm>
            <a:off x="0" y="1069312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5400" b="1" dirty="0">
                <a:solidFill>
                  <a:srgbClr val="00206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Title</a:t>
            </a:r>
            <a:endParaRPr kumimoji="1" lang="ja-JP" altLang="en-US" sz="5400" b="1" dirty="0">
              <a:solidFill>
                <a:srgbClr val="002060"/>
              </a:solidFill>
              <a:latin typeface="Arial" panose="020B0604020202020204" pitchFamily="34" charset="0"/>
              <a:ea typeface="ＭＳ ゴシック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84CBCD17-60D6-73BB-D8E6-5031DAC24E9E}"/>
              </a:ext>
            </a:extLst>
          </p:cNvPr>
          <p:cNvSpPr txBox="1"/>
          <p:nvPr/>
        </p:nvSpPr>
        <p:spPr>
          <a:xfrm>
            <a:off x="0" y="2779574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3600" b="1" dirty="0">
                <a:solidFill>
                  <a:srgbClr val="00206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First Name, Middle Initials</a:t>
            </a:r>
          </a:p>
          <a:p>
            <a:pPr algn="ctr"/>
            <a:r>
              <a:rPr lang="en-US" altLang="ja-JP" sz="3600" b="1" dirty="0">
                <a:solidFill>
                  <a:srgbClr val="00206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and Surname</a:t>
            </a:r>
          </a:p>
          <a:p>
            <a:pPr algn="ctr"/>
            <a:r>
              <a:rPr lang="ja-JP" altLang="en-US" sz="3600" b="1" dirty="0">
                <a:solidFill>
                  <a:srgbClr val="00206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（</a:t>
            </a:r>
            <a:r>
              <a:rPr lang="en-US" altLang="ja-JP" sz="3600" b="1" dirty="0">
                <a:solidFill>
                  <a:srgbClr val="00206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Affiliation</a:t>
            </a:r>
            <a:r>
              <a:rPr lang="ja-JP" altLang="en-US" sz="3600" b="1" dirty="0">
                <a:solidFill>
                  <a:srgbClr val="00206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）</a:t>
            </a:r>
            <a:endParaRPr lang="en-US" altLang="ja-JP" sz="3600" b="1" dirty="0">
              <a:solidFill>
                <a:srgbClr val="002060"/>
              </a:solidFill>
              <a:latin typeface="Arial" panose="020B0604020202020204" pitchFamily="34" charset="0"/>
              <a:ea typeface="ＭＳ ゴシック" panose="020B0609070205080204" pitchFamily="49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455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5F1913-0D09-AE58-CBF6-95B0A15E1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3">
            <a:extLst>
              <a:ext uri="{FF2B5EF4-FFF2-40B4-BE49-F238E27FC236}">
                <a16:creationId xmlns:a16="http://schemas.microsoft.com/office/drawing/2014/main" id="{E29EA53E-5609-26A6-664C-15EAA4C61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9801" y="628766"/>
            <a:ext cx="635937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kumimoji="0" lang="en-US" altLang="ja-JP" sz="2000" b="1" dirty="0">
                <a:solidFill>
                  <a:srgbClr val="002060"/>
                </a:solidFill>
                <a:latin typeface="Calibri" panose="020F0502020204030204"/>
              </a:rPr>
              <a:t>Please use the sample slide format to disclose COI status</a:t>
            </a:r>
            <a:endParaRPr kumimoji="0" lang="ja-JP" altLang="en-US" sz="2000" b="1" dirty="0">
              <a:solidFill>
                <a:srgbClr val="002060"/>
              </a:solidFill>
              <a:latin typeface="Calibri" panose="020F0502020204030204"/>
            </a:endParaRPr>
          </a:p>
          <a:p>
            <a:pPr defTabSz="457200"/>
            <a:r>
              <a:rPr kumimoji="0" lang="en-US" altLang="ja-JP" sz="2000" b="1" dirty="0">
                <a:solidFill>
                  <a:srgbClr val="002060"/>
                </a:solidFill>
                <a:latin typeface="Calibri" panose="020F0502020204030204"/>
              </a:rPr>
              <a:t>Use Form 1-A </a:t>
            </a:r>
          </a:p>
          <a:p>
            <a:pPr defTabSz="457200"/>
            <a:r>
              <a:rPr kumimoji="0" lang="en-US" altLang="ja-JP" sz="2000" b="1" dirty="0">
                <a:solidFill>
                  <a:srgbClr val="002060"/>
                </a:solidFill>
                <a:latin typeface="Calibri" panose="020F0502020204030204"/>
              </a:rPr>
              <a:t>when there are no conflicts of interest to disclose </a:t>
            </a:r>
          </a:p>
          <a:p>
            <a:pPr defTabSz="457200"/>
            <a:r>
              <a:rPr kumimoji="0" lang="en-US" altLang="ja-JP" sz="2000" b="1" dirty="0">
                <a:solidFill>
                  <a:srgbClr val="002060"/>
                </a:solidFill>
                <a:latin typeface="Calibri" panose="020F0502020204030204"/>
              </a:rPr>
              <a:t>when giving a presentation at an academic meeting</a:t>
            </a:r>
          </a:p>
          <a:p>
            <a:pPr defTabSz="457200"/>
            <a:endParaRPr kumimoji="0" lang="en-US" altLang="ja-JP" sz="2000" b="1" dirty="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F8C390A-F900-04D6-033E-D691683ACD49}"/>
              </a:ext>
            </a:extLst>
          </p:cNvPr>
          <p:cNvSpPr txBox="1"/>
          <p:nvPr/>
        </p:nvSpPr>
        <p:spPr>
          <a:xfrm>
            <a:off x="714628" y="2422660"/>
            <a:ext cx="10689719" cy="1567542"/>
          </a:xfrm>
          <a:prstGeom prst="roundRect">
            <a:avLst>
              <a:gd name="adj" fmla="val 9375"/>
            </a:avLst>
          </a:prstGeom>
          <a:solidFill>
            <a:srgbClr val="00B0F0"/>
          </a:solidFill>
        </p:spPr>
        <p:txBody>
          <a:bodyPr wrap="none" tIns="0" bIns="0" rtlCol="0" anchor="ctr" anchorCtr="0">
            <a:noAutofit/>
          </a:bodyPr>
          <a:lstStyle/>
          <a:p>
            <a:pPr algn="ctr" defTabSz="457200">
              <a:lnSpc>
                <a:spcPct val="80000"/>
              </a:lnSpc>
            </a:pPr>
            <a:r>
              <a:rPr kumimoji="0" lang="en-US" altLang="ja-JP" sz="4000" b="1" dirty="0">
                <a:solidFill>
                  <a:prstClr val="white"/>
                </a:solidFill>
                <a:latin typeface="Calibri" panose="020F0502020204030204"/>
              </a:rPr>
              <a:t>The Japanese Circulation Society</a:t>
            </a:r>
            <a:br>
              <a:rPr kumimoji="0" lang="en-US" altLang="ja-JP" sz="4000" b="1" dirty="0">
                <a:solidFill>
                  <a:prstClr val="white"/>
                </a:solidFill>
                <a:latin typeface="Arial" charset="0"/>
              </a:rPr>
            </a:br>
            <a:r>
              <a:rPr kumimoji="0" lang="en-US" altLang="ja-JP" sz="4000" b="1" dirty="0">
                <a:solidFill>
                  <a:prstClr val="white"/>
                </a:solidFill>
                <a:latin typeface="Calibri" panose="020F0502020204030204"/>
              </a:rPr>
              <a:t>COI Disclosure</a:t>
            </a:r>
            <a:br>
              <a:rPr kumimoji="0" lang="en-US" altLang="ja-JP" sz="3200" b="1" dirty="0">
                <a:solidFill>
                  <a:prstClr val="white"/>
                </a:solidFill>
                <a:latin typeface="Arial" charset="0"/>
              </a:rPr>
            </a:br>
            <a:r>
              <a:rPr kumimoji="0" lang="en-US" altLang="ja-JP" b="1" i="1" dirty="0">
                <a:solidFill>
                  <a:prstClr val="white"/>
                </a:solidFill>
                <a:latin typeface="Calibri" panose="020F0502020204030204"/>
              </a:rPr>
              <a:t>Name of Authors :</a:t>
            </a:r>
            <a:endParaRPr lang="ja-JP" altLang="en-US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65819BD-2966-7787-BAA0-0B011EEDBB4C}"/>
              </a:ext>
            </a:extLst>
          </p:cNvPr>
          <p:cNvSpPr txBox="1">
            <a:spLocks noChangeArrowheads="1"/>
          </p:cNvSpPr>
          <p:nvPr/>
        </p:nvSpPr>
        <p:spPr>
          <a:xfrm>
            <a:off x="976786" y="4418384"/>
            <a:ext cx="10482902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　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authors have no financial conflicts of interest to disclose concerning the presentation.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7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914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385898-EA72-2D0F-DEF8-D466F9901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3">
            <a:extLst>
              <a:ext uri="{FF2B5EF4-FFF2-40B4-BE49-F238E27FC236}">
                <a16:creationId xmlns:a16="http://schemas.microsoft.com/office/drawing/2014/main" id="{8EC83AB9-94C0-9A13-412B-E42E55F47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299" y="373580"/>
            <a:ext cx="58136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kumimoji="0" lang="en-US" altLang="ja-JP" b="1" dirty="0">
                <a:solidFill>
                  <a:srgbClr val="002060"/>
                </a:solidFill>
                <a:latin typeface="Calibri" panose="020F0502020204030204"/>
              </a:rPr>
              <a:t>Please use the sample slide format to disclose COI status</a:t>
            </a:r>
            <a:endParaRPr kumimoji="0" lang="ja-JP" altLang="en-US" b="1" dirty="0">
              <a:solidFill>
                <a:srgbClr val="002060"/>
              </a:solidFill>
              <a:latin typeface="Calibri" panose="020F0502020204030204"/>
            </a:endParaRPr>
          </a:p>
          <a:p>
            <a:pPr defTabSz="457200"/>
            <a:r>
              <a:rPr kumimoji="0" lang="en-US" altLang="ja-JP" b="1" dirty="0">
                <a:solidFill>
                  <a:srgbClr val="002060"/>
                </a:solidFill>
                <a:latin typeface="Calibri" panose="020F0502020204030204"/>
              </a:rPr>
              <a:t>Use Form 1-A </a:t>
            </a:r>
          </a:p>
        </p:txBody>
      </p:sp>
      <p:sp>
        <p:nvSpPr>
          <p:cNvPr id="11" name="正方形/長方形 3">
            <a:extLst>
              <a:ext uri="{FF2B5EF4-FFF2-40B4-BE49-F238E27FC236}">
                <a16:creationId xmlns:a16="http://schemas.microsoft.com/office/drawing/2014/main" id="{F6A9350B-EF63-F95F-68D0-E5B3FE5F3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6014" y="348458"/>
            <a:ext cx="59436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kumimoji="0" lang="en-US" altLang="ja-JP" b="1" dirty="0">
                <a:solidFill>
                  <a:srgbClr val="002060"/>
                </a:solidFill>
                <a:latin typeface="Calibri" panose="020F0502020204030204"/>
              </a:rPr>
              <a:t>when there are no conflicts of interest to disclose </a:t>
            </a:r>
          </a:p>
          <a:p>
            <a:pPr defTabSz="457200"/>
            <a:r>
              <a:rPr kumimoji="0" lang="en-US" altLang="ja-JP" b="1" dirty="0">
                <a:solidFill>
                  <a:srgbClr val="002060"/>
                </a:solidFill>
                <a:latin typeface="Calibri" panose="020F0502020204030204"/>
              </a:rPr>
              <a:t>when giving a presentation at an academic meeting</a:t>
            </a:r>
            <a:endParaRPr kumimoji="0" lang="ja-JP" altLang="en-US" b="1" dirty="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26875A8F-C0D3-310F-1B14-489ABA6965B2}"/>
              </a:ext>
            </a:extLst>
          </p:cNvPr>
          <p:cNvSpPr txBox="1">
            <a:spLocks noChangeArrowheads="1"/>
          </p:cNvSpPr>
          <p:nvPr/>
        </p:nvSpPr>
        <p:spPr>
          <a:xfrm>
            <a:off x="1374775" y="2773964"/>
            <a:ext cx="10817225" cy="33543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60000"/>
              </a:lnSpc>
              <a:buFont typeface="Arial" charset="0"/>
              <a:buNone/>
            </a:pPr>
            <a:r>
              <a:rPr lang="en-US" altLang="ja-JP" sz="2200" b="1" dirty="0">
                <a:solidFill>
                  <a:srgbClr val="002060"/>
                </a:solidFill>
                <a:latin typeface="Calibri" panose="020F0502020204030204"/>
              </a:rPr>
              <a:t>Use Form 1-A when you have conflicts of interest to disclose concerning a presentation. </a:t>
            </a:r>
          </a:p>
          <a:p>
            <a:pPr>
              <a:lnSpc>
                <a:spcPct val="60000"/>
              </a:lnSpc>
              <a:buFont typeface="Arial" charset="0"/>
              <a:buNone/>
            </a:pPr>
            <a:r>
              <a:rPr lang="en-US" altLang="ja-JP" sz="2200" b="1" dirty="0">
                <a:solidFill>
                  <a:srgbClr val="002060"/>
                </a:solidFill>
                <a:latin typeface="Calibri" panose="020F0502020204030204"/>
              </a:rPr>
              <a:t>Give the name of commercial entity involved.</a:t>
            </a:r>
          </a:p>
          <a:p>
            <a:pPr>
              <a:lnSpc>
                <a:spcPct val="60000"/>
              </a:lnSpc>
              <a:buFont typeface="Arial" charset="0"/>
              <a:buNone/>
            </a:pPr>
            <a:r>
              <a:rPr lang="ja-JP" altLang="en-US" sz="1900" b="1" dirty="0">
                <a:solidFill>
                  <a:srgbClr val="002060"/>
                </a:solidFill>
                <a:latin typeface="Arial" charset="0"/>
              </a:rPr>
              <a:t>①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Consultation fees: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　　　　　　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none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　　　　</a:t>
            </a:r>
          </a:p>
          <a:p>
            <a:pPr>
              <a:lnSpc>
                <a:spcPct val="60000"/>
              </a:lnSpc>
              <a:buFont typeface="Arial" charset="0"/>
              <a:buNone/>
            </a:pPr>
            <a:r>
              <a:rPr lang="ja-JP" altLang="en-US" sz="1900" b="1" dirty="0">
                <a:solidFill>
                  <a:srgbClr val="002060"/>
                </a:solidFill>
                <a:latin typeface="Arial" charset="0"/>
              </a:rPr>
              <a:t>②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stock ownership/profit: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　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none</a:t>
            </a:r>
            <a:endParaRPr lang="en-US" altLang="ja-JP" sz="1900" b="1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solidFill>
                  <a:srgbClr val="002060"/>
                </a:solidFill>
                <a:latin typeface="Arial" charset="0"/>
              </a:rPr>
              <a:t>③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patent fees: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　　　　　　　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none</a:t>
            </a:r>
            <a:endParaRPr lang="en-US" altLang="ja-JP" sz="1900" b="1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solidFill>
                  <a:srgbClr val="002060"/>
                </a:solidFill>
                <a:latin typeface="Arial" charset="0"/>
              </a:rPr>
              <a:t>④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remuneration for lecture: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　　　　　　　　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none</a:t>
            </a:r>
            <a:endParaRPr lang="en-US" altLang="ja-JP" sz="1900" b="1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solidFill>
                  <a:srgbClr val="002060"/>
                </a:solidFill>
                <a:latin typeface="Arial" charset="0"/>
              </a:rPr>
              <a:t>⑤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manuscript fees: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　　○○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pharmaceutical company</a:t>
            </a:r>
            <a:endParaRPr lang="en-US" altLang="ja-JP" sz="1900" b="1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ja-JP" altLang="en-US" sz="1900" b="1" dirty="0">
                <a:solidFill>
                  <a:srgbClr val="002060"/>
                </a:solidFill>
                <a:latin typeface="Arial" charset="0"/>
              </a:rPr>
              <a:t>⑥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trust research/joint research funds: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　　○○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pharmaceutical company</a:t>
            </a:r>
            <a:endParaRPr lang="ja-JP" altLang="en-US" sz="1900" b="1" dirty="0">
              <a:solidFill>
                <a:srgbClr val="002060"/>
              </a:solidFill>
              <a:latin typeface="Calibri" panose="020F0502020204030204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solidFill>
                  <a:srgbClr val="002060"/>
                </a:solidFill>
                <a:latin typeface="Arial" charset="0"/>
              </a:rPr>
              <a:t>⑦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scholarship fund: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○○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pharmaceutical company</a:t>
            </a:r>
            <a:endParaRPr lang="en-US" altLang="ja-JP" sz="1900" b="1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ja-JP" altLang="en-US" sz="1900" b="1" dirty="0">
                <a:solidFill>
                  <a:srgbClr val="002060"/>
                </a:solidFill>
                <a:latin typeface="Arial" charset="0"/>
              </a:rPr>
              <a:t>⑧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Affiliation with Endowed Department: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　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yes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（○○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pharmaceuticals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）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solidFill>
                  <a:srgbClr val="002060"/>
                </a:solidFill>
                <a:latin typeface="Arial" charset="0"/>
              </a:rPr>
              <a:t>⑨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Other remuneration such as gifts:</a:t>
            </a:r>
            <a:r>
              <a:rPr lang="ja-JP" altLang="en-US" sz="1900" b="1" dirty="0">
                <a:solidFill>
                  <a:srgbClr val="002060"/>
                </a:solidFill>
                <a:latin typeface="Calibri" panose="020F0502020204030204"/>
              </a:rPr>
              <a:t>　　</a:t>
            </a:r>
            <a:r>
              <a:rPr lang="en-US" altLang="ja-JP" sz="1900" b="1" dirty="0">
                <a:solidFill>
                  <a:srgbClr val="002060"/>
                </a:solidFill>
                <a:latin typeface="Calibri" panose="020F0502020204030204"/>
              </a:rPr>
              <a:t>none</a:t>
            </a:r>
            <a:endParaRPr lang="en-US" altLang="ja-JP" sz="1900" b="1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905DCE9-E44C-5191-C274-2BB35F3F29CF}"/>
              </a:ext>
            </a:extLst>
          </p:cNvPr>
          <p:cNvSpPr txBox="1"/>
          <p:nvPr/>
        </p:nvSpPr>
        <p:spPr>
          <a:xfrm>
            <a:off x="698299" y="1215810"/>
            <a:ext cx="10689719" cy="1273393"/>
          </a:xfrm>
          <a:prstGeom prst="roundRect">
            <a:avLst>
              <a:gd name="adj" fmla="val 9375"/>
            </a:avLst>
          </a:prstGeom>
          <a:solidFill>
            <a:srgbClr val="00B0F0"/>
          </a:solidFill>
        </p:spPr>
        <p:txBody>
          <a:bodyPr wrap="none" tIns="0" bIns="0" rtlCol="0" anchor="ctr" anchorCtr="0">
            <a:noAutofit/>
          </a:bodyPr>
          <a:lstStyle/>
          <a:p>
            <a:pPr algn="ctr" defTabSz="457200">
              <a:lnSpc>
                <a:spcPct val="80000"/>
              </a:lnSpc>
            </a:pPr>
            <a:r>
              <a:rPr kumimoji="0" lang="en-US" altLang="ja-JP" sz="4000" b="1" dirty="0">
                <a:solidFill>
                  <a:prstClr val="white"/>
                </a:solidFill>
                <a:latin typeface="Calibri" panose="020F0502020204030204"/>
              </a:rPr>
              <a:t>The Japanese Circulation Society</a:t>
            </a:r>
            <a:br>
              <a:rPr kumimoji="0" lang="en-US" altLang="ja-JP" sz="4000" b="1" dirty="0">
                <a:solidFill>
                  <a:prstClr val="white"/>
                </a:solidFill>
                <a:latin typeface="Arial" charset="0"/>
              </a:rPr>
            </a:br>
            <a:r>
              <a:rPr kumimoji="0" lang="en-US" altLang="ja-JP" sz="4000" b="1" dirty="0">
                <a:solidFill>
                  <a:prstClr val="white"/>
                </a:solidFill>
                <a:latin typeface="Calibri" panose="020F0502020204030204"/>
              </a:rPr>
              <a:t>COI Disclosure</a:t>
            </a:r>
            <a:br>
              <a:rPr kumimoji="0" lang="en-US" altLang="ja-JP" sz="3200" b="1" dirty="0">
                <a:solidFill>
                  <a:prstClr val="white"/>
                </a:solidFill>
                <a:latin typeface="Arial" charset="0"/>
              </a:rPr>
            </a:br>
            <a:r>
              <a:rPr kumimoji="0" lang="en-US" altLang="ja-JP" b="1" i="1" dirty="0">
                <a:solidFill>
                  <a:prstClr val="white"/>
                </a:solidFill>
                <a:latin typeface="Calibri" panose="020F0502020204030204"/>
              </a:rPr>
              <a:t>Name of Authors :</a:t>
            </a:r>
            <a:endParaRPr lang="ja-JP" altLang="en-US" b="1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26658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880415-1EB2-41BF-1920-E015B1713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33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E8B69A-820C-1AE6-60B2-55725A6A1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093C46C-5395-615E-788A-C6DA5A2AA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34" y="111312"/>
            <a:ext cx="567815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kumimoji="0" lang="en-US" altLang="ja-JP" sz="4000" b="1" dirty="0">
                <a:solidFill>
                  <a:srgbClr val="002060"/>
                </a:solidFill>
                <a:latin typeface="Calibri" panose="020F0502020204030204"/>
              </a:rPr>
              <a:t>Conclusions</a:t>
            </a:r>
          </a:p>
        </p:txBody>
      </p:sp>
      <p:sp>
        <p:nvSpPr>
          <p:cNvPr id="3" name="角丸四角形 4">
            <a:extLst>
              <a:ext uri="{FF2B5EF4-FFF2-40B4-BE49-F238E27FC236}">
                <a16:creationId xmlns:a16="http://schemas.microsoft.com/office/drawing/2014/main" id="{9BEDAD0D-0198-7EF6-8B83-9B5FA477B6C1}"/>
              </a:ext>
            </a:extLst>
          </p:cNvPr>
          <p:cNvSpPr/>
          <p:nvPr/>
        </p:nvSpPr>
        <p:spPr>
          <a:xfrm>
            <a:off x="1837627" y="2724665"/>
            <a:ext cx="8443721" cy="831971"/>
          </a:xfrm>
          <a:prstGeom prst="roundRect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 the end of presentation, Please make sure to use this slide</a:t>
            </a:r>
            <a:endParaRPr kumimoji="0" lang="ja-JP" altLang="en-US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6429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218</Words>
  <Application>Microsoft Office PowerPoint</Application>
  <PresentationFormat>ワイド画面</PresentationFormat>
  <Paragraphs>29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潤 森山</dc:creator>
  <cp:lastModifiedBy>潤 森山</cp:lastModifiedBy>
  <cp:revision>1</cp:revision>
  <dcterms:created xsi:type="dcterms:W3CDTF">2025-12-01T04:02:56Z</dcterms:created>
  <dcterms:modified xsi:type="dcterms:W3CDTF">2025-12-01T04:05:53Z</dcterms:modified>
</cp:coreProperties>
</file>