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12192000" cy="6858000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69" d="100"/>
          <a:sy n="69" d="100"/>
        </p:scale>
        <p:origin x="460" y="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08D4121E-654C-49F9-A04A-AF8826C80DB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62637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20482B0A-713E-40F2-A32C-3450B0CB23E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054259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B70248-0EE0-4A93-9EDE-9083BB33FE0B}" type="slidenum">
              <a:rPr lang="en-US" altLang="ja-JP" smtClean="0">
                <a:latin typeface="Times New Roman" charset="0"/>
              </a:rPr>
              <a:pPr>
                <a:defRPr/>
              </a:pPr>
              <a:t>1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142F7C-D532-4EF2-8D0A-E9EF57D58268}" type="slidenum">
              <a:rPr lang="en-US" altLang="ja-JP" smtClean="0">
                <a:latin typeface="Times New Roman" charset="0"/>
              </a:rPr>
              <a:pPr>
                <a:defRPr/>
              </a:pPr>
              <a:t>2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4A943-2252-4CCA-914A-2461B83FD0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8277F-39E4-4C51-80B5-4014C19C2CC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5251D-E3A8-499C-98BF-DA4098BBA4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2A4A6-C642-486B-8C23-9FDF0331394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2F857-B801-412D-B0DF-5961A9587F9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0919D-469F-4A7D-AC91-96460E7DF71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17783-C578-45BE-A05B-C02F129FBE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F3864-5C3F-421C-854F-D943A879FA4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5CE99-B7C9-4F6E-9444-00097B23038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EE679-2BC8-46F5-B552-81CB39D004E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B9965-8550-4625-9364-7BD1BF48BB0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EC7916F-EE5F-4E07-9C0E-1F03A81BB7D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860453" y="2501092"/>
            <a:ext cx="8552985" cy="2286000"/>
          </a:xfrm>
          <a:solidFill>
            <a:schemeClr val="bg1"/>
          </a:solidFill>
          <a:ln>
            <a:solidFill>
              <a:srgbClr val="00FFFF"/>
            </a:solidFill>
          </a:ln>
        </p:spPr>
        <p:txBody>
          <a:bodyPr/>
          <a:lstStyle/>
          <a:p>
            <a:pPr eaLnBrk="1" hangingPunct="1"/>
            <a:r>
              <a:rPr lang="ja-JP" altLang="en-US" b="1" dirty="0">
                <a:latin typeface="Arial" charset="0"/>
              </a:rPr>
              <a:t>第</a:t>
            </a:r>
            <a:r>
              <a:rPr lang="en-US" altLang="ja-JP" b="1" dirty="0">
                <a:latin typeface="Arial" charset="0"/>
              </a:rPr>
              <a:t>30</a:t>
            </a:r>
            <a:r>
              <a:rPr lang="ja-JP" altLang="en-US" b="1" dirty="0">
                <a:latin typeface="Arial" charset="0"/>
              </a:rPr>
              <a:t>回日本心不全学会学術集会</a:t>
            </a:r>
            <a:br>
              <a:rPr lang="en-US" altLang="ja-JP" sz="4800" b="1" dirty="0">
                <a:latin typeface="Arial" charset="0"/>
              </a:rPr>
            </a:br>
            <a:r>
              <a:rPr lang="ja-JP" altLang="en-US" sz="4800" b="1" dirty="0">
                <a:latin typeface="Arial" charset="0"/>
              </a:rPr>
              <a:t>ＣＯ Ｉ 開示</a:t>
            </a:r>
            <a:br>
              <a:rPr lang="en-US" altLang="ja-JP" sz="4000" b="1" dirty="0">
                <a:latin typeface="Arial" charset="0"/>
              </a:rPr>
            </a:br>
            <a:r>
              <a:rPr lang="ja-JP" altLang="en-US" sz="1600" b="1" dirty="0">
                <a:latin typeface="Arial" charset="0"/>
              </a:rPr>
              <a:t>　</a:t>
            </a:r>
            <a:br>
              <a:rPr lang="en-US" altLang="ja-JP" sz="2400" b="1" i="1" dirty="0"/>
            </a:br>
            <a:r>
              <a:rPr lang="ja-JP" altLang="en-US" sz="2400" b="1" i="1" dirty="0"/>
              <a:t>筆頭発表者名：　○○　○○</a:t>
            </a:r>
            <a:endParaRPr lang="en-US" altLang="ja-JP" sz="2400" b="1" i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2064039" y="4791643"/>
            <a:ext cx="8167688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 dirty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  <a:latin typeface="Arial" charset="0"/>
              </a:rPr>
              <a:t>　</a:t>
            </a:r>
            <a:r>
              <a:rPr lang="ja-JP" altLang="en-US" sz="2800" b="1" dirty="0">
                <a:latin typeface="Arial" charset="0"/>
              </a:rPr>
              <a:t>演題発表に関連し、開示すべき</a:t>
            </a:r>
            <a:r>
              <a:rPr lang="en-US" altLang="ja-JP" sz="2800" b="1" dirty="0">
                <a:latin typeface="Arial" charset="0"/>
              </a:rPr>
              <a:t>CO I </a:t>
            </a:r>
            <a:r>
              <a:rPr lang="ja-JP" altLang="en-US" sz="2800" b="1" dirty="0">
                <a:latin typeface="Arial" charset="0"/>
              </a:rPr>
              <a:t>関係にある　企業などはありません。</a:t>
            </a:r>
            <a:endParaRPr lang="en-US" altLang="ja-JP" sz="2800" b="1" dirty="0">
              <a:latin typeface="Arial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 dirty="0">
              <a:solidFill>
                <a:srgbClr val="FFFF1F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052" name="正方形/長方形 3"/>
          <p:cNvSpPr>
            <a:spLocks noChangeArrowheads="1"/>
          </p:cNvSpPr>
          <p:nvPr/>
        </p:nvSpPr>
        <p:spPr bwMode="auto">
          <a:xfrm>
            <a:off x="0" y="191808"/>
            <a:ext cx="12192000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kumimoji="0" lang="ja-JP" altLang="en-US" sz="2800" b="1" dirty="0">
                <a:latin typeface="HGP創英角ｺﾞｼｯｸUB" pitchFamily="50" charset="-128"/>
                <a:ea typeface="HGP創英角ｺﾞｼｯｸUB" pitchFamily="50" charset="-128"/>
              </a:rPr>
              <a:t>学術集会発表時、申告すべきＣＯＩ状態が</a:t>
            </a:r>
            <a:r>
              <a:rPr kumimoji="0" lang="ja-JP" altLang="en-US" sz="2800" b="1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ない場合</a:t>
            </a:r>
            <a:endParaRPr kumimoji="0" lang="en-US" altLang="ja-JP" sz="2800" b="1" dirty="0">
              <a:solidFill>
                <a:srgbClr val="FF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endParaRPr kumimoji="0" lang="en-US" altLang="ja-JP" sz="500" b="1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kumimoji="0" lang="ja-JP" altLang="en-US" b="1" dirty="0">
                <a:latin typeface="HGP創英角ｺﾞｼｯｸUB" pitchFamily="50" charset="-128"/>
                <a:ea typeface="HGP創英角ｺﾞｼｯｸUB" pitchFamily="50" charset="-128"/>
              </a:rPr>
              <a:t>　口頭</a:t>
            </a:r>
            <a:r>
              <a:rPr kumimoji="0" lang="en-US" altLang="ja-JP" b="1" dirty="0">
                <a:latin typeface="HGP創英角ｺﾞｼｯｸUB" pitchFamily="50" charset="-128"/>
                <a:ea typeface="HGP創英角ｺﾞｼｯｸUB" pitchFamily="50" charset="-128"/>
              </a:rPr>
              <a:t>/</a:t>
            </a:r>
            <a:r>
              <a:rPr kumimoji="0" lang="ja-JP" altLang="en-US" b="1" dirty="0">
                <a:latin typeface="HGP創英角ｺﾞｼｯｸUB" pitchFamily="50" charset="-128"/>
                <a:ea typeface="HGP創英角ｺﾞｼｯｸUB" pitchFamily="50" charset="-128"/>
              </a:rPr>
              <a:t>ポスター発表：タイトルスライドの後にＣＯＩ状態を開示</a:t>
            </a:r>
            <a:endParaRPr kumimoji="0" lang="en-US" altLang="ja-JP" b="1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1645" y="3429173"/>
            <a:ext cx="1110495" cy="1118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正方形/長方形 6"/>
          <p:cNvSpPr/>
          <p:nvPr/>
        </p:nvSpPr>
        <p:spPr>
          <a:xfrm>
            <a:off x="1737788" y="2000621"/>
            <a:ext cx="8776010" cy="44388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8" name="正方形/長方形 3"/>
          <p:cNvSpPr>
            <a:spLocks noChangeArrowheads="1"/>
          </p:cNvSpPr>
          <p:nvPr/>
        </p:nvSpPr>
        <p:spPr bwMode="auto">
          <a:xfrm>
            <a:off x="1677111" y="1507417"/>
            <a:ext cx="18517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 b="1" dirty="0">
                <a:latin typeface="HGP創英角ｺﾞｼｯｸUB" pitchFamily="50" charset="-128"/>
                <a:ea typeface="HGP創英角ｺﾞｼｯｸUB" pitchFamily="50" charset="-128"/>
              </a:rPr>
              <a:t>【</a:t>
            </a:r>
            <a:r>
              <a:rPr kumimoji="0" lang="ja-JP" altLang="en-US" b="1" dirty="0">
                <a:latin typeface="HGP創英角ｺﾞｼｯｸUB" pitchFamily="50" charset="-128"/>
                <a:ea typeface="HGP創英角ｺﾞｼｯｸUB" pitchFamily="50" charset="-128"/>
              </a:rPr>
              <a:t>様式</a:t>
            </a:r>
            <a:r>
              <a:rPr kumimoji="0" lang="en-US" altLang="ja-JP" b="1" dirty="0">
                <a:latin typeface="HGP創英角ｺﾞｼｯｸUB" pitchFamily="50" charset="-128"/>
                <a:ea typeface="HGP創英角ｺﾞｼｯｸUB" pitchFamily="50" charset="-128"/>
              </a:rPr>
              <a:t>2</a:t>
            </a:r>
            <a:r>
              <a:rPr kumimoji="0" lang="ja-JP" altLang="en-US" b="1" dirty="0">
                <a:latin typeface="HGP創英角ｺﾞｼｯｸUB" pitchFamily="50" charset="-128"/>
                <a:ea typeface="HGP創英角ｺﾞｼｯｸUB" pitchFamily="50" charset="-128"/>
              </a:rPr>
              <a:t>－Ａ</a:t>
            </a:r>
            <a:r>
              <a:rPr kumimoji="0" lang="en-US" altLang="ja-JP" b="1" dirty="0">
                <a:latin typeface="HGP創英角ｺﾞｼｯｸUB" pitchFamily="50" charset="-128"/>
                <a:ea typeface="HGP創英角ｺﾞｼｯｸUB" pitchFamily="50" charset="-128"/>
              </a:rPr>
              <a:t>】</a:t>
            </a:r>
            <a:endParaRPr kumimoji="0" lang="ja-JP" altLang="en-US" b="1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58340" y="1702823"/>
            <a:ext cx="8389620" cy="1980545"/>
          </a:xfrm>
          <a:solidFill>
            <a:schemeClr val="bg1"/>
          </a:solidFill>
          <a:ln>
            <a:solidFill>
              <a:srgbClr val="00FFFF"/>
            </a:solidFill>
          </a:ln>
        </p:spPr>
        <p:txBody>
          <a:bodyPr/>
          <a:lstStyle/>
          <a:p>
            <a:pPr eaLnBrk="1" hangingPunct="1"/>
            <a:r>
              <a:rPr lang="ja-JP" altLang="en-US" b="1" dirty="0">
                <a:latin typeface="Arial" charset="0"/>
              </a:rPr>
              <a:t>第</a:t>
            </a:r>
            <a:r>
              <a:rPr lang="en-US" altLang="ja-JP" b="1">
                <a:latin typeface="Arial" charset="0"/>
              </a:rPr>
              <a:t>30</a:t>
            </a:r>
            <a:r>
              <a:rPr lang="ja-JP" altLang="en-US" b="1">
                <a:latin typeface="Arial" charset="0"/>
              </a:rPr>
              <a:t>回</a:t>
            </a:r>
            <a:r>
              <a:rPr lang="ja-JP" altLang="en-US" b="1" dirty="0">
                <a:latin typeface="Arial" charset="0"/>
              </a:rPr>
              <a:t>日本心不全学会学術集会</a:t>
            </a:r>
            <a:br>
              <a:rPr lang="en-US" altLang="ja-JP" sz="4800" b="1" dirty="0">
                <a:latin typeface="Arial" charset="0"/>
              </a:rPr>
            </a:br>
            <a:r>
              <a:rPr lang="ja-JP" altLang="en-US" b="1" dirty="0">
                <a:latin typeface="Arial" charset="0"/>
              </a:rPr>
              <a:t>ＣＯ Ｉ 開示</a:t>
            </a:r>
            <a:br>
              <a:rPr lang="en-US" altLang="ja-JP" sz="3600" b="1" dirty="0">
                <a:latin typeface="Arial" charset="0"/>
              </a:rPr>
            </a:br>
            <a:r>
              <a:rPr lang="ja-JP" altLang="en-US" sz="1400" b="1" dirty="0">
                <a:latin typeface="Arial" charset="0"/>
              </a:rPr>
              <a:t>　</a:t>
            </a:r>
            <a:br>
              <a:rPr lang="en-US" altLang="ja-JP" sz="2000" b="1" i="1" dirty="0"/>
            </a:br>
            <a:r>
              <a:rPr lang="ja-JP" altLang="en-US" sz="2000" b="1" i="1" dirty="0"/>
              <a:t>筆頭発表者名：　○○　○○</a:t>
            </a:r>
            <a:endParaRPr lang="en-US" altLang="ja-JP" sz="2000" b="1" i="1" dirty="0"/>
          </a:p>
        </p:txBody>
      </p:sp>
      <p:sp>
        <p:nvSpPr>
          <p:cNvPr id="2" name="Rectangle 3"/>
          <p:cNvSpPr>
            <a:spLocks noGrp="1" noChangeArrowheads="1"/>
          </p:cNvSpPr>
          <p:nvPr>
            <p:ph idx="1"/>
          </p:nvPr>
        </p:nvSpPr>
        <p:spPr>
          <a:xfrm>
            <a:off x="1992313" y="3755284"/>
            <a:ext cx="8342312" cy="3240088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2000" b="1" dirty="0">
                <a:latin typeface="Arial" charset="0"/>
              </a:rPr>
              <a:t>演題発表に関連し、開示すべき</a:t>
            </a:r>
            <a:r>
              <a:rPr lang="en-US" altLang="ja-JP" sz="2000" b="1" dirty="0">
                <a:latin typeface="Arial" charset="0"/>
              </a:rPr>
              <a:t>CO I </a:t>
            </a:r>
            <a:r>
              <a:rPr lang="ja-JP" altLang="en-US" sz="2000" b="1" dirty="0">
                <a:latin typeface="Arial" charset="0"/>
              </a:rPr>
              <a:t>関係にある企業などとして、</a:t>
            </a:r>
            <a:endParaRPr lang="en-US" altLang="ja-JP" sz="20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2400" b="1" dirty="0">
                <a:latin typeface="Arial" charset="0"/>
              </a:rPr>
              <a:t>　</a:t>
            </a:r>
            <a:r>
              <a:rPr lang="ja-JP" altLang="en-US" sz="1800" b="1" dirty="0">
                <a:latin typeface="Arial" charset="0"/>
              </a:rPr>
              <a:t>  ①顧問：　　　　　　　　　　　　　　　　 なし</a:t>
            </a:r>
            <a:endParaRPr lang="en-US" altLang="ja-JP" sz="18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800" b="1" dirty="0">
                <a:latin typeface="Arial" charset="0"/>
              </a:rPr>
              <a:t>　　②株保有・利益：　　　　　　　　　　　なし</a:t>
            </a:r>
            <a:endParaRPr lang="en-US" altLang="ja-JP" sz="18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800" b="1" dirty="0">
                <a:latin typeface="Arial" charset="0"/>
              </a:rPr>
              <a:t>　　③特許使用料：　　　　　　　　　　　　なし</a:t>
            </a:r>
            <a:endParaRPr lang="en-US" altLang="ja-JP" sz="18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800" b="1" dirty="0">
                <a:latin typeface="Arial" charset="0"/>
              </a:rPr>
              <a:t>　　④講演料：　　　　　　　　　　　　　　　なし</a:t>
            </a:r>
            <a:endParaRPr lang="en-US" altLang="ja-JP" sz="18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800" b="1" dirty="0">
                <a:latin typeface="Arial" charset="0"/>
              </a:rPr>
              <a:t>　　⑤原稿料：　　　　　　　　　　　　  　　○○製薬</a:t>
            </a:r>
            <a:endParaRPr lang="en-US" altLang="ja-JP" sz="18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800" b="1" dirty="0">
                <a:latin typeface="Arial" charset="0"/>
              </a:rPr>
              <a:t>　　⑥受託研究・共同研究費：　　　　　○○製薬</a:t>
            </a:r>
            <a:endParaRPr lang="en-US" altLang="ja-JP" sz="18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800" b="1" dirty="0">
                <a:latin typeface="Arial" charset="0"/>
              </a:rPr>
              <a:t>　　⑦奨学寄付金：　 　　　　　　　　　　○○製薬</a:t>
            </a:r>
            <a:endParaRPr lang="en-US" altLang="ja-JP" sz="18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800" b="1" dirty="0">
                <a:latin typeface="Arial" charset="0"/>
              </a:rPr>
              <a:t>　　⑧寄付講座所属：　　　　　　　　　　あり（○○製薬）</a:t>
            </a:r>
            <a:endParaRPr lang="en-US" altLang="ja-JP" sz="18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sz="1800" b="1" dirty="0">
                <a:latin typeface="Arial" charset="0"/>
              </a:rPr>
              <a:t>　　⑨贈答品などの報酬：　　　　 　　　なし</a:t>
            </a:r>
            <a:endParaRPr lang="en-US" altLang="ja-JP" sz="1800" b="1" dirty="0">
              <a:latin typeface="Arial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n-US" altLang="ja-JP" sz="2000" b="1" dirty="0">
              <a:solidFill>
                <a:srgbClr val="FFFF1F"/>
              </a:solidFill>
              <a:latin typeface="Arial" charset="0"/>
            </a:endParaRPr>
          </a:p>
        </p:txBody>
      </p:sp>
      <p:sp>
        <p:nvSpPr>
          <p:cNvPr id="3076" name="正方形/長方形 3"/>
          <p:cNvSpPr>
            <a:spLocks noChangeArrowheads="1"/>
          </p:cNvSpPr>
          <p:nvPr/>
        </p:nvSpPr>
        <p:spPr bwMode="auto">
          <a:xfrm>
            <a:off x="1817735" y="1141714"/>
            <a:ext cx="18101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ja-JP" b="1" dirty="0">
                <a:latin typeface="HGP創英角ｺﾞｼｯｸUB" pitchFamily="50" charset="-128"/>
                <a:ea typeface="HGP創英角ｺﾞｼｯｸUB" pitchFamily="50" charset="-128"/>
              </a:rPr>
              <a:t>【</a:t>
            </a:r>
            <a:r>
              <a:rPr kumimoji="0" lang="ja-JP" altLang="en-US" b="1" dirty="0">
                <a:latin typeface="HGP創英角ｺﾞｼｯｸUB" pitchFamily="50" charset="-128"/>
                <a:ea typeface="HGP創英角ｺﾞｼｯｸUB" pitchFamily="50" charset="-128"/>
              </a:rPr>
              <a:t>様式</a:t>
            </a:r>
            <a:r>
              <a:rPr kumimoji="0" lang="en-US" altLang="ja-JP" b="1" dirty="0">
                <a:latin typeface="HGP創英角ｺﾞｼｯｸUB" pitchFamily="50" charset="-128"/>
                <a:ea typeface="HGP創英角ｺﾞｼｯｸUB" pitchFamily="50" charset="-128"/>
              </a:rPr>
              <a:t>2</a:t>
            </a:r>
            <a:r>
              <a:rPr kumimoji="0" lang="ja-JP" altLang="en-US" b="1" dirty="0">
                <a:latin typeface="HGP創英角ｺﾞｼｯｸUB" pitchFamily="50" charset="-128"/>
                <a:ea typeface="HGP創英角ｺﾞｼｯｸUB" pitchFamily="50" charset="-128"/>
              </a:rPr>
              <a:t>－</a:t>
            </a:r>
            <a:r>
              <a:rPr kumimoji="0" lang="en-US" altLang="ja-JP" b="1" dirty="0">
                <a:latin typeface="HGP創英角ｺﾞｼｯｸUB" pitchFamily="50" charset="-128"/>
                <a:ea typeface="HGP創英角ｺﾞｼｯｸUB" pitchFamily="50" charset="-128"/>
              </a:rPr>
              <a:t>B】</a:t>
            </a:r>
            <a:endParaRPr kumimoji="0" lang="ja-JP" altLang="en-US" b="1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077" name="正方形/長方形 4"/>
          <p:cNvSpPr>
            <a:spLocks noChangeArrowheads="1"/>
          </p:cNvSpPr>
          <p:nvPr/>
        </p:nvSpPr>
        <p:spPr bwMode="auto">
          <a:xfrm>
            <a:off x="1828801" y="1603555"/>
            <a:ext cx="8640763" cy="5171422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kumimoji="0" lang="ja-JP" altLang="en-US"/>
          </a:p>
        </p:txBody>
      </p:sp>
      <p:sp>
        <p:nvSpPr>
          <p:cNvPr id="3079" name="円形吹き出し 6"/>
          <p:cNvSpPr>
            <a:spLocks noChangeArrowheads="1"/>
          </p:cNvSpPr>
          <p:nvPr/>
        </p:nvSpPr>
        <p:spPr bwMode="auto">
          <a:xfrm>
            <a:off x="7113680" y="4353696"/>
            <a:ext cx="2503488" cy="1208088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r>
              <a:rPr kumimoji="0" lang="ja-JP" altLang="en-US" sz="1400" dirty="0"/>
              <a:t>「あり」の場合は、企業名・団体名を記入。</a:t>
            </a:r>
            <a:endParaRPr kumimoji="0" lang="en-US" altLang="ja-JP" sz="1400" dirty="0"/>
          </a:p>
          <a:p>
            <a:r>
              <a:rPr kumimoji="0" lang="ja-JP" altLang="en-US" sz="1400" dirty="0"/>
              <a:t>金額の記載は不要</a:t>
            </a:r>
            <a:endParaRPr kumimoji="0" lang="en-US" altLang="ja-JP" sz="1400" dirty="0"/>
          </a:p>
          <a:p>
            <a:r>
              <a:rPr kumimoji="0" lang="ja-JP" altLang="en-US" sz="1400" dirty="0"/>
              <a:t>です。</a:t>
            </a: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4937" y="2500028"/>
            <a:ext cx="1063463" cy="107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正方形/長方形 3">
            <a:extLst>
              <a:ext uri="{FF2B5EF4-FFF2-40B4-BE49-F238E27FC236}">
                <a16:creationId xmlns:a16="http://schemas.microsoft.com/office/drawing/2014/main" id="{7C0BA6D1-7061-455B-AAD9-AF8A4B40A5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1808"/>
            <a:ext cx="12192000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kumimoji="0" lang="ja-JP" altLang="en-US" sz="2800" b="1" dirty="0">
                <a:latin typeface="HGP創英角ｺﾞｼｯｸUB" pitchFamily="50" charset="-128"/>
                <a:ea typeface="HGP創英角ｺﾞｼｯｸUB" pitchFamily="50" charset="-128"/>
              </a:rPr>
              <a:t>学術集会発表時、申告すべきＣＯＩ状態が</a:t>
            </a:r>
            <a:r>
              <a:rPr kumimoji="0" lang="ja-JP" altLang="en-US" sz="2800" b="1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ある場合</a:t>
            </a:r>
            <a:endParaRPr kumimoji="0" lang="en-US" altLang="ja-JP" sz="2800" b="1" dirty="0">
              <a:solidFill>
                <a:srgbClr val="FF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endParaRPr kumimoji="0" lang="en-US" altLang="ja-JP" sz="500" b="1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kumimoji="0" lang="ja-JP" altLang="en-US" b="1" dirty="0">
                <a:latin typeface="HGP創英角ｺﾞｼｯｸUB" pitchFamily="50" charset="-128"/>
                <a:ea typeface="HGP創英角ｺﾞｼｯｸUB" pitchFamily="50" charset="-128"/>
              </a:rPr>
              <a:t>　口頭</a:t>
            </a:r>
            <a:r>
              <a:rPr kumimoji="0" lang="en-US" altLang="ja-JP" b="1" dirty="0">
                <a:latin typeface="HGP創英角ｺﾞｼｯｸUB" pitchFamily="50" charset="-128"/>
                <a:ea typeface="HGP創英角ｺﾞｼｯｸUB" pitchFamily="50" charset="-128"/>
              </a:rPr>
              <a:t>/</a:t>
            </a:r>
            <a:r>
              <a:rPr kumimoji="0" lang="ja-JP" altLang="en-US" b="1" dirty="0">
                <a:latin typeface="HGP創英角ｺﾞｼｯｸUB" pitchFamily="50" charset="-128"/>
                <a:ea typeface="HGP創英角ｺﾞｼｯｸUB" pitchFamily="50" charset="-128"/>
              </a:rPr>
              <a:t>ポスター発表：タイトルスライドの後にＣＯＩ状態を開示</a:t>
            </a:r>
            <a:endParaRPr kumimoji="0" lang="en-US" altLang="ja-JP" b="1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630</TotalTime>
  <Words>242</Words>
  <Application>Microsoft Office PowerPoint</Application>
  <PresentationFormat>ワイド画面</PresentationFormat>
  <Paragraphs>27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HGP創英角ｺﾞｼｯｸUB</vt:lpstr>
      <vt:lpstr>Arial</vt:lpstr>
      <vt:lpstr>Calibri</vt:lpstr>
      <vt:lpstr>Times New Roman</vt:lpstr>
      <vt:lpstr>Office テーマ</vt:lpstr>
      <vt:lpstr>第30回日本心不全学会学術集会 ＣＯ Ｉ 開示 　 筆頭発表者名：　○○　○○</vt:lpstr>
      <vt:lpstr>第30回日本心不全学会学術集会 ＣＯ Ｉ 開示 　 筆頭発表者名：　○○　○○</vt:lpstr>
    </vt:vector>
  </TitlesOfParts>
  <Company>第17回日本心不全学会学術集会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第17回日本心不全学会学術集会</dc:creator>
  <cp:lastModifiedBy>渡辺 遥斗 (Haruto Watanabe)</cp:lastModifiedBy>
  <cp:revision>116</cp:revision>
  <dcterms:created xsi:type="dcterms:W3CDTF">2000-09-04T17:39:07Z</dcterms:created>
  <dcterms:modified xsi:type="dcterms:W3CDTF">2026-03-09T08:16:24Z</dcterms:modified>
</cp:coreProperties>
</file>