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61" r:id="rId3"/>
    <p:sldId id="259" r:id="rId4"/>
    <p:sldId id="262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21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EB7D1-2079-4C66-925D-EB32AFD2967E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788A25-59B8-463F-99EB-0B79E63553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3877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8984FD56-5D81-42DA-8695-94E5F80794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5861A888-AD15-4B7B-8BC8-9396C27C7731}" type="slidenum">
              <a:rPr kumimoji="0" lang="en-US" altLang="ja-JP" sz="1200"/>
              <a:pPr eaLnBrk="1" hangingPunct="1"/>
              <a:t>1</a:t>
            </a:fld>
            <a:endParaRPr kumimoji="0" lang="en-US" altLang="ja-JP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B7C7B30D-2DB8-48DA-9C16-04DAEB8050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22E1707C-B215-4AFF-A5A4-BBB76092B7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412287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8984FD56-5D81-42DA-8695-94E5F80794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5861A888-AD15-4B7B-8BC8-9396C27C7731}" type="slidenum">
              <a:rPr kumimoji="0" lang="en-US" altLang="ja-JP" sz="1200"/>
              <a:pPr eaLnBrk="1" hangingPunct="1"/>
              <a:t>2</a:t>
            </a:fld>
            <a:endParaRPr kumimoji="0" lang="en-US" altLang="ja-JP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B7C7B30D-2DB8-48DA-9C16-04DAEB8050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22E1707C-B215-4AFF-A5A4-BBB76092B7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110332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8984FD56-5D81-42DA-8695-94E5F80794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5861A888-AD15-4B7B-8BC8-9396C27C7731}" type="slidenum">
              <a:rPr kumimoji="0" lang="en-US" altLang="ja-JP" sz="1200"/>
              <a:pPr eaLnBrk="1" hangingPunct="1"/>
              <a:t>3</a:t>
            </a:fld>
            <a:endParaRPr kumimoji="0" lang="en-US" altLang="ja-JP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B7C7B30D-2DB8-48DA-9C16-04DAEB8050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22E1707C-B215-4AFF-A5A4-BBB76092B7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412287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8984FD56-5D81-42DA-8695-94E5F80794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5861A888-AD15-4B7B-8BC8-9396C27C7731}" type="slidenum">
              <a:rPr kumimoji="0" lang="en-US" altLang="ja-JP" sz="1200"/>
              <a:pPr eaLnBrk="1" hangingPunct="1"/>
              <a:t>4</a:t>
            </a:fld>
            <a:endParaRPr kumimoji="0" lang="en-US" altLang="ja-JP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B7C7B30D-2DB8-48DA-9C16-04DAEB8050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22E1707C-B215-4AFF-A5A4-BBB76092B7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670738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BEAC-AA8E-407D-89E0-414FEF3FC3B2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40F5-1169-4BC4-879C-42880FEC8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855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BEAC-AA8E-407D-89E0-414FEF3FC3B2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40F5-1169-4BC4-879C-42880FEC8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810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BEAC-AA8E-407D-89E0-414FEF3FC3B2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40F5-1169-4BC4-879C-42880FEC8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50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BEAC-AA8E-407D-89E0-414FEF3FC3B2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40F5-1169-4BC4-879C-42880FEC8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58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BEAC-AA8E-407D-89E0-414FEF3FC3B2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40F5-1169-4BC4-879C-42880FEC8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933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BEAC-AA8E-407D-89E0-414FEF3FC3B2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40F5-1169-4BC4-879C-42880FEC8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364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BEAC-AA8E-407D-89E0-414FEF3FC3B2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40F5-1169-4BC4-879C-42880FEC8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4976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BEAC-AA8E-407D-89E0-414FEF3FC3B2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40F5-1169-4BC4-879C-42880FEC8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053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BEAC-AA8E-407D-89E0-414FEF3FC3B2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40F5-1169-4BC4-879C-42880FEC8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971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BEAC-AA8E-407D-89E0-414FEF3FC3B2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40F5-1169-4BC4-879C-42880FEC8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5708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BEAC-AA8E-407D-89E0-414FEF3FC3B2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40F5-1169-4BC4-879C-42880FEC8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0794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FBEAC-AA8E-407D-89E0-414FEF3FC3B2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F40F5-1169-4BC4-879C-42880FEC8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7214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正方形/長方形 3">
            <a:extLst>
              <a:ext uri="{FF2B5EF4-FFF2-40B4-BE49-F238E27FC236}">
                <a16:creationId xmlns:a16="http://schemas.microsoft.com/office/drawing/2014/main" id="{9EDBF75A-15E6-41FD-86FF-1C3CD81B6D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44624"/>
            <a:ext cx="78676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b="1" dirty="0">
                <a:solidFill>
                  <a:srgbClr val="FF0000"/>
                </a:solidFill>
                <a:highlight>
                  <a:srgbClr val="FFFF00"/>
                </a:highlight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申告すべき</a:t>
            </a:r>
            <a:r>
              <a:rPr lang="en-US" altLang="ja-JP" b="1" dirty="0">
                <a:solidFill>
                  <a:srgbClr val="FF0000"/>
                </a:solidFill>
                <a:highlight>
                  <a:srgbClr val="FFFF00"/>
                </a:highlight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COI</a:t>
            </a:r>
            <a:r>
              <a:rPr lang="ja-JP" altLang="en-US" b="1" dirty="0">
                <a:solidFill>
                  <a:srgbClr val="FF0000"/>
                </a:solidFill>
                <a:highlight>
                  <a:srgbClr val="FFFF00"/>
                </a:highlight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状態がない場合</a:t>
            </a:r>
            <a:endParaRPr lang="en-US" altLang="ja-JP" b="1" dirty="0">
              <a:solidFill>
                <a:srgbClr val="FF0000"/>
              </a:solidFill>
              <a:highlight>
                <a:srgbClr val="FFFF00"/>
              </a:highlight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eaLnBrk="1" hangingPunct="1"/>
            <a:r>
              <a:rPr lang="ja-JP" altLang="en-US" b="1" dirty="0">
                <a:solidFill>
                  <a:srgbClr val="FF0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学術集会　ポスター発表用</a:t>
            </a:r>
          </a:p>
          <a:p>
            <a:pPr eaLnBrk="1" hangingPunct="1"/>
            <a:endParaRPr lang="ja-JP" altLang="en-US" dirty="0"/>
          </a:p>
          <a:p>
            <a:pPr eaLnBrk="1" hangingPunct="1"/>
            <a:endParaRPr kumimoji="0" lang="ja-JP" altLang="en-US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EE3853AF-97C6-43FE-8D2D-379E6B853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" y="2309826"/>
            <a:ext cx="8551863" cy="19832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800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zh-CN" altLang="en-US" sz="2800" u="sng" dirty="0"/>
              <a:t>日本心臓弁膜症学会</a:t>
            </a:r>
            <a:r>
              <a:rPr lang="ja-JP" altLang="en-US" sz="2800" u="sng" dirty="0"/>
              <a:t>　</a:t>
            </a:r>
            <a:r>
              <a:rPr lang="en-US" altLang="zh-CN" sz="2800" u="sng" dirty="0"/>
              <a:t>COI</a:t>
            </a:r>
            <a:r>
              <a:rPr lang="zh-CN" altLang="en-US" sz="2800" u="sng" dirty="0"/>
              <a:t>開示</a:t>
            </a:r>
            <a:br>
              <a:rPr lang="zh-CN" altLang="en-US" sz="2800" b="1" dirty="0"/>
            </a:br>
            <a:r>
              <a:rPr lang="en-US" altLang="ja-JP" dirty="0"/>
              <a:t> (</a:t>
            </a:r>
            <a:r>
              <a:rPr lang="ja-JP" altLang="en-US" dirty="0"/>
              <a:t>発表者名：　○ ○ ○ ○ 、 ○ ○ ○ ○ 、 ○ ○ ○ ○ </a:t>
            </a:r>
            <a:r>
              <a:rPr lang="en-US" altLang="ja-JP" dirty="0"/>
              <a:t>)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1400" b="1" dirty="0">
              <a:solidFill>
                <a:schemeClr val="tx1">
                  <a:lumMod val="95000"/>
                  <a:lumOff val="5000"/>
                </a:schemeClr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演題発表内容に関連し、発表者らに開示すべき</a:t>
            </a: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ja-JP" b="1" dirty="0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CO I 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関係にある企業などはありません。</a:t>
            </a: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46926" y="836712"/>
            <a:ext cx="88335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※</a:t>
            </a:r>
            <a:r>
              <a:rPr lang="ja-JP" altLang="en-US" dirty="0">
                <a:solidFill>
                  <a:srgbClr val="FF0000"/>
                </a:solidFill>
              </a:rPr>
              <a:t>発表者は、演題登録時より過去</a:t>
            </a:r>
            <a:r>
              <a:rPr lang="en-US" altLang="ja-JP" dirty="0">
                <a:solidFill>
                  <a:srgbClr val="FF0000"/>
                </a:solidFill>
              </a:rPr>
              <a:t>3</a:t>
            </a:r>
            <a:r>
              <a:rPr lang="ja-JP" altLang="en-US" dirty="0">
                <a:solidFill>
                  <a:srgbClr val="FF0000"/>
                </a:solidFill>
              </a:rPr>
              <a:t>年間における</a:t>
            </a:r>
            <a:r>
              <a:rPr lang="en-US" altLang="ja-JP" dirty="0">
                <a:solidFill>
                  <a:srgbClr val="FF0000"/>
                </a:solidFill>
              </a:rPr>
              <a:t>COI</a:t>
            </a:r>
            <a:r>
              <a:rPr lang="ja-JP" altLang="en-US" dirty="0">
                <a:solidFill>
                  <a:srgbClr val="FF0000"/>
                </a:solidFill>
              </a:rPr>
              <a:t>状態の自己申告が必要です。</a:t>
            </a:r>
          </a:p>
        </p:txBody>
      </p:sp>
    </p:spTree>
    <p:extLst>
      <p:ext uri="{BB962C8B-B14F-4D97-AF65-F5344CB8AC3E}">
        <p14:creationId xmlns:p14="http://schemas.microsoft.com/office/powerpoint/2010/main" val="2644803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正方形/長方形 3">
            <a:extLst>
              <a:ext uri="{FF2B5EF4-FFF2-40B4-BE49-F238E27FC236}">
                <a16:creationId xmlns:a16="http://schemas.microsoft.com/office/drawing/2014/main" id="{9EDBF75A-15E6-41FD-86FF-1C3CD81B6D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44624"/>
            <a:ext cx="78676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b="1" dirty="0">
                <a:solidFill>
                  <a:srgbClr val="FF0000"/>
                </a:solidFill>
                <a:highlight>
                  <a:srgbClr val="FFFF00"/>
                </a:highlight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申告すべき</a:t>
            </a:r>
            <a:r>
              <a:rPr lang="en-US" altLang="ja-JP" b="1" dirty="0">
                <a:solidFill>
                  <a:srgbClr val="FF0000"/>
                </a:solidFill>
                <a:highlight>
                  <a:srgbClr val="FFFF00"/>
                </a:highlight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COI</a:t>
            </a:r>
            <a:r>
              <a:rPr lang="ja-JP" altLang="en-US" b="1" dirty="0">
                <a:solidFill>
                  <a:srgbClr val="FF0000"/>
                </a:solidFill>
                <a:highlight>
                  <a:srgbClr val="FFFF00"/>
                </a:highlight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状態（過去</a:t>
            </a:r>
            <a:r>
              <a:rPr lang="en-US" altLang="ja-JP" b="1" dirty="0">
                <a:solidFill>
                  <a:srgbClr val="FF0000"/>
                </a:solidFill>
                <a:highlight>
                  <a:srgbClr val="FFFF00"/>
                </a:highlight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3</a:t>
            </a:r>
            <a:r>
              <a:rPr lang="ja-JP" altLang="en-US" b="1" dirty="0">
                <a:solidFill>
                  <a:srgbClr val="FF0000"/>
                </a:solidFill>
                <a:highlight>
                  <a:srgbClr val="FFFF00"/>
                </a:highlight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年間）がある場合</a:t>
            </a:r>
            <a:endParaRPr lang="en-US" altLang="ja-JP" b="1" dirty="0">
              <a:solidFill>
                <a:srgbClr val="FF0000"/>
              </a:solidFill>
              <a:highlight>
                <a:srgbClr val="FFFF00"/>
              </a:highlight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eaLnBrk="1" hangingPunct="1"/>
            <a:r>
              <a:rPr lang="ja-JP" altLang="en-US" b="1" dirty="0">
                <a:solidFill>
                  <a:srgbClr val="FF0000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学術集会　ポスター発表用</a:t>
            </a:r>
          </a:p>
          <a:p>
            <a:pPr eaLnBrk="1" hangingPunct="1"/>
            <a:endParaRPr lang="ja-JP" altLang="en-US" dirty="0"/>
          </a:p>
          <a:p>
            <a:pPr eaLnBrk="1" hangingPunct="1"/>
            <a:endParaRPr kumimoji="0" lang="ja-JP" altLang="en-US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E6E5D9E0-303E-4BB8-AA07-710556B2F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926" y="1484784"/>
            <a:ext cx="8551863" cy="35491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zh-CN" altLang="en-US" sz="2800" u="sng" dirty="0"/>
              <a:t>日本心臓弁膜症学会</a:t>
            </a:r>
            <a:r>
              <a:rPr lang="ja-JP" altLang="en-US" sz="2800" u="sng" dirty="0"/>
              <a:t>　</a:t>
            </a:r>
            <a:r>
              <a:rPr lang="en-US" altLang="zh-CN" sz="2800" u="sng" dirty="0"/>
              <a:t>COI</a:t>
            </a:r>
            <a:r>
              <a:rPr lang="zh-CN" altLang="en-US" sz="2800" u="sng" dirty="0"/>
              <a:t>開示</a:t>
            </a:r>
            <a:br>
              <a:rPr lang="zh-CN" altLang="en-US" sz="2800" b="1" dirty="0"/>
            </a:br>
            <a:r>
              <a:rPr lang="en-US" altLang="ja-JP" dirty="0"/>
              <a:t> (</a:t>
            </a:r>
            <a:r>
              <a:rPr lang="ja-JP" altLang="en-US" dirty="0"/>
              <a:t>発表者名：　○ ○ ○ ○ 、 ○ ○ ○ ○ 、 ○ ○ ○ ○ </a:t>
            </a:r>
            <a:r>
              <a:rPr lang="en-US" altLang="ja-JP" dirty="0"/>
              <a:t>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b="1" dirty="0">
                <a:latin typeface="+mn-lt"/>
              </a:rPr>
              <a:t>　</a:t>
            </a:r>
            <a:r>
              <a:rPr lang="ja-JP" altLang="en-US" sz="1800" b="1" dirty="0">
                <a:latin typeface="+mn-lt"/>
              </a:rPr>
              <a:t>演題発表内容に関連し、筆頭および共同発表者が開示すべき</a:t>
            </a:r>
            <a:r>
              <a:rPr lang="en-US" altLang="ja-JP" sz="1800" b="1" dirty="0">
                <a:latin typeface="+mn-lt"/>
              </a:rPr>
              <a:t>CO I </a:t>
            </a:r>
            <a:r>
              <a:rPr lang="ja-JP" altLang="en-US" sz="1800" b="1" dirty="0">
                <a:latin typeface="+mn-lt"/>
              </a:rPr>
              <a:t>関係にある</a:t>
            </a:r>
            <a:endParaRPr lang="en-US" altLang="ja-JP" sz="1800" b="1" dirty="0">
              <a:latin typeface="+mn-lt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sz="1800" b="1" dirty="0">
                <a:latin typeface="+mn-lt"/>
              </a:rPr>
              <a:t>　 企業などとして、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sz="1800" b="1" dirty="0">
                <a:latin typeface="+mn-lt"/>
              </a:rPr>
              <a:t>　   ①顧問：　　　　　　　　　　　　　　　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sz="1800" b="1" dirty="0">
                <a:latin typeface="+mn-lt"/>
              </a:rPr>
              <a:t>　　②株保有・利益：　　　　　　　　　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sz="1800" b="1" dirty="0">
                <a:latin typeface="+mn-lt"/>
              </a:rPr>
              <a:t>　　③特許使用料：　　　　　　　　　　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sz="1800" b="1" dirty="0">
                <a:latin typeface="+mn-lt"/>
              </a:rPr>
              <a:t>　　④講演料：　　　　　　　　　　　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sz="1800" b="1" dirty="0">
                <a:latin typeface="+mn-lt"/>
              </a:rPr>
              <a:t>　　⑤原稿料：　　　　　　　　　　　　  　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sz="1800" b="1" dirty="0">
                <a:latin typeface="+mn-lt"/>
              </a:rPr>
              <a:t>　　⑥受託研究・共同研究費：　　　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sz="1800" b="1" dirty="0">
                <a:latin typeface="+mn-lt"/>
              </a:rPr>
              <a:t>　　⑦奨学寄付金：　　　　　　　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sz="1800" b="1" dirty="0">
                <a:latin typeface="+mn-lt"/>
              </a:rPr>
              <a:t>　　⑧寄付講座所属：　　　　　　　　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sz="1800" b="1" dirty="0">
                <a:latin typeface="+mn-lt"/>
              </a:rPr>
              <a:t>　　⑨贈答品などの報酬：　　</a:t>
            </a:r>
            <a:r>
              <a:rPr lang="ja-JP" altLang="en-US" sz="1800" b="1" dirty="0">
                <a:solidFill>
                  <a:schemeClr val="bg1"/>
                </a:solidFill>
                <a:latin typeface="+mn-lt"/>
              </a:rPr>
              <a:t>　　　　</a:t>
            </a:r>
            <a:endParaRPr lang="en-US" altLang="ja-JP" sz="2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46926" y="899428"/>
            <a:ext cx="88335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※</a:t>
            </a:r>
            <a:r>
              <a:rPr lang="ja-JP" altLang="en-US" dirty="0">
                <a:solidFill>
                  <a:srgbClr val="FF0000"/>
                </a:solidFill>
              </a:rPr>
              <a:t>発表者は、演題登録時より過去</a:t>
            </a:r>
            <a:r>
              <a:rPr lang="en-US" altLang="ja-JP" dirty="0">
                <a:solidFill>
                  <a:srgbClr val="FF0000"/>
                </a:solidFill>
              </a:rPr>
              <a:t>3</a:t>
            </a:r>
            <a:r>
              <a:rPr lang="ja-JP" altLang="en-US" dirty="0">
                <a:solidFill>
                  <a:srgbClr val="FF0000"/>
                </a:solidFill>
              </a:rPr>
              <a:t>年間における</a:t>
            </a:r>
            <a:r>
              <a:rPr lang="en-US" altLang="ja-JP" dirty="0">
                <a:solidFill>
                  <a:srgbClr val="FF0000"/>
                </a:solidFill>
              </a:rPr>
              <a:t>COI</a:t>
            </a:r>
            <a:r>
              <a:rPr lang="ja-JP" altLang="en-US" dirty="0">
                <a:solidFill>
                  <a:srgbClr val="FF0000"/>
                </a:solidFill>
              </a:rPr>
              <a:t>状態の自己申告が必要です。</a:t>
            </a:r>
          </a:p>
        </p:txBody>
      </p:sp>
    </p:spTree>
    <p:extLst>
      <p:ext uri="{BB962C8B-B14F-4D97-AF65-F5344CB8AC3E}">
        <p14:creationId xmlns:p14="http://schemas.microsoft.com/office/powerpoint/2010/main" val="2099304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正方形/長方形 3">
            <a:extLst>
              <a:ext uri="{FF2B5EF4-FFF2-40B4-BE49-F238E27FC236}">
                <a16:creationId xmlns:a16="http://schemas.microsoft.com/office/drawing/2014/main" id="{9EDBF75A-15E6-41FD-86FF-1C3CD81B6D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221739"/>
            <a:ext cx="78676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/>
              <a:t>Disclose the below COI status at the end of the poster presentation at The Japanese Society for Heart Valve Disease.</a:t>
            </a:r>
            <a:endParaRPr lang="ja-JP" altLang="en-US" dirty="0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EE3853AF-97C6-43FE-8D2D-379E6B853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" y="2723058"/>
            <a:ext cx="8551863" cy="1570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b="1" dirty="0"/>
              <a:t>The authors have no financial conflicts of interest to disclose concerning the presentation for The Japanese Society </a:t>
            </a:r>
          </a:p>
          <a:p>
            <a:pPr algn="ctr" eaLnBrk="1" hangingPunct="1"/>
            <a:r>
              <a:rPr lang="en-US" altLang="ja-JP" b="1" dirty="0"/>
              <a:t>for</a:t>
            </a:r>
            <a:r>
              <a:rPr lang="ja-JP" altLang="en-US" b="1" dirty="0"/>
              <a:t>　</a:t>
            </a:r>
            <a:r>
              <a:rPr lang="en-US" altLang="ja-JP" b="1" dirty="0"/>
              <a:t>Heart Valve Disease.</a:t>
            </a:r>
          </a:p>
          <a:p>
            <a:pPr algn="ctr" eaLnBrk="1" hangingPunct="1"/>
            <a:r>
              <a:rPr lang="en-US" altLang="ja-JP" b="1" dirty="0"/>
              <a:t> (Name of  Author(s) : </a:t>
            </a:r>
            <a:r>
              <a:rPr lang="en-US" altLang="ja-JP" b="1" dirty="0">
                <a:highlight>
                  <a:srgbClr val="FFFF00"/>
                </a:highlight>
              </a:rPr>
              <a:t>XXXX, XXX, XXX</a:t>
            </a:r>
            <a:r>
              <a:rPr lang="en-US" altLang="ja-JP" b="1" dirty="0"/>
              <a:t>)</a:t>
            </a:r>
            <a:endParaRPr kumimoji="0" lang="en-US" altLang="ja-JP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819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正方形/長方形 3">
            <a:extLst>
              <a:ext uri="{FF2B5EF4-FFF2-40B4-BE49-F238E27FC236}">
                <a16:creationId xmlns:a16="http://schemas.microsoft.com/office/drawing/2014/main" id="{9EDBF75A-15E6-41FD-86FF-1C3CD81B6D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221739"/>
            <a:ext cx="78676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/>
              <a:t>Disclose the below COI status at the end of the poster presentation at The Japanese Society for Heart Valve Disease.</a:t>
            </a:r>
            <a:endParaRPr lang="ja-JP" altLang="en-US" dirty="0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E6E5D9E0-303E-4BB8-AA07-710556B2F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1583915"/>
            <a:ext cx="8551863" cy="318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ja-JP" b="1" dirty="0"/>
              <a:t>The Japanese </a:t>
            </a:r>
            <a:r>
              <a:rPr lang="en-US" altLang="ja-JP" b="1"/>
              <a:t>Society for Heart </a:t>
            </a:r>
            <a:r>
              <a:rPr lang="en-US" altLang="ja-JP" b="1" dirty="0"/>
              <a:t>Valve Disease</a:t>
            </a:r>
            <a:br>
              <a:rPr lang="en-US" altLang="ja-JP" b="1" dirty="0"/>
            </a:br>
            <a:r>
              <a:rPr lang="en-US" altLang="ja-JP" b="1" u="sng" dirty="0"/>
              <a:t>COI Disclosure  (Name of  Author(s) : </a:t>
            </a:r>
            <a:r>
              <a:rPr lang="en-US" altLang="ja-JP" b="1" u="sng" dirty="0">
                <a:highlight>
                  <a:srgbClr val="FFFF00"/>
                </a:highlight>
              </a:rPr>
              <a:t>XXXX, XXX, XXX)</a:t>
            </a:r>
            <a:r>
              <a:rPr lang="ja-JP" altLang="en-US" b="1" u="sng" dirty="0">
                <a:latin typeface="Arial" charset="0"/>
              </a:rPr>
              <a:t> </a:t>
            </a:r>
            <a:endParaRPr lang="en-US" altLang="ja-JP" b="1" u="sng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altLang="ja-JP" sz="1800" dirty="0">
                <a:latin typeface="+mn-lt"/>
              </a:rPr>
              <a:t>Author(s) have the following COI  to disclose.  COI related company(</a:t>
            </a:r>
            <a:r>
              <a:rPr lang="en-US" altLang="ja-JP" sz="1800" dirty="0" err="1">
                <a:latin typeface="+mn-lt"/>
              </a:rPr>
              <a:t>ies</a:t>
            </a:r>
            <a:r>
              <a:rPr lang="en-US" altLang="ja-JP" sz="1800" dirty="0">
                <a:latin typeface="+mn-lt"/>
              </a:rPr>
              <a:t>) are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b="1" dirty="0">
                <a:latin typeface="+mn-lt"/>
              </a:rPr>
              <a:t>　</a:t>
            </a:r>
            <a:r>
              <a:rPr lang="en-US" altLang="ja-JP" sz="1800" b="1" dirty="0">
                <a:latin typeface="+mn-lt"/>
              </a:rPr>
              <a:t> </a:t>
            </a:r>
            <a:r>
              <a:rPr lang="ja-JP" altLang="en-US" sz="1800" b="1" dirty="0">
                <a:latin typeface="+mn-lt"/>
              </a:rPr>
              <a:t> ①</a:t>
            </a:r>
            <a:r>
              <a:rPr lang="en-US" altLang="ja-JP" sz="1800" b="1" dirty="0">
                <a:latin typeface="+mn-lt"/>
              </a:rPr>
              <a:t>Consultation fees:</a:t>
            </a:r>
            <a:r>
              <a:rPr lang="ja-JP" altLang="en-US" sz="1800" b="1" dirty="0">
                <a:latin typeface="+mn-lt"/>
              </a:rPr>
              <a:t>　</a:t>
            </a:r>
            <a:endParaRPr lang="en-US" altLang="ja-JP" sz="1800" b="1" dirty="0">
              <a:latin typeface="+mn-lt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sz="1800" b="1" dirty="0">
                <a:latin typeface="+mn-lt"/>
              </a:rPr>
              <a:t>　　②</a:t>
            </a:r>
            <a:r>
              <a:rPr lang="en-US" altLang="ja-JP" sz="1800" b="1" dirty="0">
                <a:latin typeface="+mn-lt"/>
              </a:rPr>
              <a:t>Stock ownership/profit: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sz="1800" b="1" dirty="0">
                <a:latin typeface="+mn-lt"/>
              </a:rPr>
              <a:t>　　③</a:t>
            </a:r>
            <a:r>
              <a:rPr lang="en-US" altLang="ja-JP" sz="1800" b="1" dirty="0">
                <a:latin typeface="+mn-lt"/>
              </a:rPr>
              <a:t>Patent fees: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latin typeface="+mn-lt"/>
              </a:rPr>
              <a:t>　　④</a:t>
            </a:r>
            <a:r>
              <a:rPr lang="en-US" altLang="ja-JP" sz="1800" b="1" dirty="0">
                <a:latin typeface="+mn-lt"/>
              </a:rPr>
              <a:t>Remuneration for lecture: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latin typeface="+mn-lt"/>
              </a:rPr>
              <a:t>　　⑤</a:t>
            </a:r>
            <a:r>
              <a:rPr lang="en-US" altLang="ja-JP" sz="1800" b="1" dirty="0">
                <a:latin typeface="+mn-lt"/>
              </a:rPr>
              <a:t>Manuscript fees: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ja-JP" altLang="en-US" sz="1800" b="1" dirty="0">
                <a:latin typeface="+mn-lt"/>
              </a:rPr>
              <a:t>　　⑥</a:t>
            </a:r>
            <a:r>
              <a:rPr lang="en-US" altLang="ja-JP" sz="1800" b="1" dirty="0">
                <a:latin typeface="+mn-lt"/>
              </a:rPr>
              <a:t>Trust research/joint research funds: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latin typeface="+mn-lt"/>
              </a:rPr>
              <a:t>　　⑦</a:t>
            </a:r>
            <a:r>
              <a:rPr lang="en-US" altLang="ja-JP" sz="1800" b="1" dirty="0">
                <a:latin typeface="+mn-lt"/>
              </a:rPr>
              <a:t>Scholarship fund: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ja-JP" altLang="en-US" sz="1800" b="1" dirty="0">
                <a:latin typeface="+mn-lt"/>
              </a:rPr>
              <a:t>　　⑧</a:t>
            </a:r>
            <a:r>
              <a:rPr lang="en-US" altLang="ja-JP" sz="1800" b="1" dirty="0">
                <a:latin typeface="+mn-lt"/>
              </a:rPr>
              <a:t>Affiliation with Endowed Department:</a:t>
            </a:r>
            <a:r>
              <a:rPr lang="ja-JP" altLang="en-US" sz="1800" b="1" dirty="0">
                <a:latin typeface="+mn-lt"/>
              </a:rPr>
              <a:t>　</a:t>
            </a:r>
            <a:endParaRPr lang="en-US" altLang="ja-JP" sz="1800" b="1" dirty="0">
              <a:latin typeface="+mn-lt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ja-JP" altLang="en-US" sz="1800" b="1" dirty="0">
                <a:latin typeface="+mn-lt"/>
              </a:rPr>
              <a:t>　　⑨</a:t>
            </a:r>
            <a:r>
              <a:rPr lang="en-US" altLang="ja-JP" sz="1800" b="1" dirty="0">
                <a:latin typeface="+mn-lt"/>
              </a:rPr>
              <a:t>Other remuneration such as gifts: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4932040" y="5301208"/>
            <a:ext cx="3816501" cy="8617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600" dirty="0">
                <a:solidFill>
                  <a:srgbClr val="FF0000"/>
                </a:solidFill>
              </a:rPr>
              <a:t>If “yes”, give the name of company/organization past three years. </a:t>
            </a:r>
          </a:p>
          <a:p>
            <a:pPr>
              <a:defRPr/>
            </a:pPr>
            <a:r>
              <a:rPr lang="en-US" altLang="ja-JP" sz="1600" dirty="0">
                <a:solidFill>
                  <a:srgbClr val="FF0000"/>
                </a:solidFill>
              </a:rPr>
              <a:t>There is no need to disclose the amount.</a:t>
            </a:r>
            <a:endParaRPr lang="ja-JP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59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432</Words>
  <Application>Microsoft Office PowerPoint</Application>
  <PresentationFormat>画面に合わせる (4:3)</PresentationFormat>
  <Paragraphs>45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HGP創英角ｺﾞｼｯｸUB</vt:lpstr>
      <vt:lpstr>Hiragino Maru Gothic Pro W4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2emi-tajiri</cp:lastModifiedBy>
  <cp:revision>1</cp:revision>
  <dcterms:created xsi:type="dcterms:W3CDTF">2018-07-10T10:54:02Z</dcterms:created>
  <dcterms:modified xsi:type="dcterms:W3CDTF">2024-06-28T06:42:11Z</dcterms:modified>
</cp:coreProperties>
</file>