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59" r:id="rId4"/>
    <p:sldId id="26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EB7D1-2079-4C66-925D-EB32AFD2967E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88A25-59B8-463F-99EB-0B79E6355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87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861A888-AD15-4B7B-8BC8-9396C27C7731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228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861A888-AD15-4B7B-8BC8-9396C27C7731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1033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861A888-AD15-4B7B-8BC8-9396C27C7731}" type="slidenum">
              <a:rPr kumimoji="0" lang="en-US" altLang="ja-JP" sz="1200"/>
              <a:pPr eaLnBrk="1" hangingPunct="1"/>
              <a:t>3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2287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861A888-AD15-4B7B-8BC8-9396C27C7731}" type="slidenum">
              <a:rPr kumimoji="0" lang="en-US" altLang="ja-JP" sz="1200"/>
              <a:pPr eaLnBrk="1" hangingPunct="1"/>
              <a:t>4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70738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85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1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5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8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3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6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97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5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97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70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79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21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9EDBF75A-15E6-41FD-86FF-1C3CD81B6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4624"/>
            <a:ext cx="78676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申告すべき</a:t>
            </a:r>
            <a:r>
              <a:rPr lang="en-US" altLang="ja-JP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状態がない場合</a:t>
            </a:r>
            <a:endParaRPr lang="en-US" altLang="ja-JP" b="1" dirty="0">
              <a:solidFill>
                <a:srgbClr val="FF0000"/>
              </a:solidFill>
              <a:highlight>
                <a:srgbClr val="FFFF00"/>
              </a:highlight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/>
            <a:r>
              <a:rPr lang="ja-JP" altLang="en-US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学術集会　ポスター発表用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kumimoji="0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57" name="Rectangle 2">
            <a:extLst>
              <a:ext uri="{FF2B5EF4-FFF2-40B4-BE49-F238E27FC236}">
                <a16:creationId xmlns:a16="http://schemas.microsoft.com/office/drawing/2014/main" id="{EE3853AF-97C6-43FE-8D2D-379E6B8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309826"/>
            <a:ext cx="8551863" cy="19832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zh-CN" altLang="en-US" sz="2800" u="sng" dirty="0"/>
              <a:t>日本心臓弁膜症学会</a:t>
            </a:r>
            <a:r>
              <a:rPr lang="ja-JP" altLang="en-US" sz="2800" u="sng" dirty="0"/>
              <a:t>　</a:t>
            </a:r>
            <a:r>
              <a:rPr lang="en-US" altLang="zh-CN" sz="2800" u="sng" dirty="0"/>
              <a:t>COI</a:t>
            </a:r>
            <a:r>
              <a:rPr lang="zh-CN" altLang="en-US" sz="2800" u="sng" dirty="0"/>
              <a:t>開示</a:t>
            </a:r>
            <a:br>
              <a:rPr lang="zh-CN" altLang="en-US" sz="2800" b="1" dirty="0"/>
            </a:br>
            <a:r>
              <a:rPr lang="en-US" altLang="ja-JP" dirty="0"/>
              <a:t> (</a:t>
            </a:r>
            <a:r>
              <a:rPr lang="ja-JP" altLang="en-US" dirty="0"/>
              <a:t>発表者名：　○ ○ ○ ○ 、 ○ ○ ○ ○ 、 ○ ○ ○ ○ </a:t>
            </a:r>
            <a:r>
              <a:rPr lang="en-US" altLang="ja-JP" dirty="0"/>
              <a:t>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演題発表内容に関連し、発表者らに開示すべき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 I 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関係にある企業などはありません。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6926" y="836712"/>
            <a:ext cx="8833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発表者は、演題登録時より過去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年間における</a:t>
            </a:r>
            <a:r>
              <a:rPr lang="en-US" altLang="ja-JP" dirty="0">
                <a:solidFill>
                  <a:srgbClr val="FF0000"/>
                </a:solidFill>
              </a:rPr>
              <a:t>COI</a:t>
            </a:r>
            <a:r>
              <a:rPr lang="ja-JP" altLang="en-US" dirty="0">
                <a:solidFill>
                  <a:srgbClr val="FF0000"/>
                </a:solidFill>
              </a:rPr>
              <a:t>状態の自己申告が必要です。</a:t>
            </a:r>
          </a:p>
        </p:txBody>
      </p:sp>
    </p:spTree>
    <p:extLst>
      <p:ext uri="{BB962C8B-B14F-4D97-AF65-F5344CB8AC3E}">
        <p14:creationId xmlns:p14="http://schemas.microsoft.com/office/powerpoint/2010/main" val="264480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9EDBF75A-15E6-41FD-86FF-1C3CD81B6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4624"/>
            <a:ext cx="78676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申告すべき</a:t>
            </a:r>
            <a:r>
              <a:rPr lang="en-US" altLang="ja-JP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状態（過去</a:t>
            </a:r>
            <a:r>
              <a:rPr lang="en-US" altLang="ja-JP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年間）がある場合</a:t>
            </a:r>
            <a:endParaRPr lang="en-US" altLang="ja-JP" b="1" dirty="0">
              <a:solidFill>
                <a:srgbClr val="FF0000"/>
              </a:solidFill>
              <a:highlight>
                <a:srgbClr val="FFFF00"/>
              </a:highlight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/>
            <a:r>
              <a:rPr lang="ja-JP" altLang="en-US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学術集会　ポスター発表用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kumimoji="0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58" name="Rectangle 2">
            <a:extLst>
              <a:ext uri="{FF2B5EF4-FFF2-40B4-BE49-F238E27FC236}">
                <a16:creationId xmlns:a16="http://schemas.microsoft.com/office/drawing/2014/main" id="{E6E5D9E0-303E-4BB8-AA07-710556B2F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26" y="1484784"/>
            <a:ext cx="8551863" cy="35491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zh-CN" altLang="en-US" sz="2800" u="sng" dirty="0"/>
              <a:t>日本心臓弁膜症学会</a:t>
            </a:r>
            <a:r>
              <a:rPr lang="ja-JP" altLang="en-US" sz="2800" u="sng" dirty="0"/>
              <a:t>　</a:t>
            </a:r>
            <a:r>
              <a:rPr lang="en-US" altLang="zh-CN" sz="2800" u="sng" dirty="0"/>
              <a:t>COI</a:t>
            </a:r>
            <a:r>
              <a:rPr lang="zh-CN" altLang="en-US" sz="2800" u="sng" dirty="0"/>
              <a:t>開示</a:t>
            </a:r>
            <a:br>
              <a:rPr lang="zh-CN" altLang="en-US" sz="2800" b="1" dirty="0"/>
            </a:br>
            <a:r>
              <a:rPr lang="en-US" altLang="ja-JP" dirty="0"/>
              <a:t> (</a:t>
            </a:r>
            <a:r>
              <a:rPr lang="ja-JP" altLang="en-US" dirty="0"/>
              <a:t>発表者名：　○ ○ ○ ○ 、 ○ ○ ○ ○ 、 ○ ○ ○ ○ </a:t>
            </a:r>
            <a:r>
              <a:rPr lang="en-US" altLang="ja-JP" dirty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b="1" dirty="0">
                <a:latin typeface="+mn-lt"/>
              </a:rPr>
              <a:t>　</a:t>
            </a:r>
            <a:r>
              <a:rPr lang="ja-JP" altLang="en-US" sz="1800" b="1" dirty="0">
                <a:latin typeface="+mn-lt"/>
              </a:rPr>
              <a:t>演題発表内容に関連し、筆頭および共同発表者が開示すべき</a:t>
            </a:r>
            <a:r>
              <a:rPr lang="en-US" altLang="ja-JP" sz="1800" b="1" dirty="0">
                <a:latin typeface="+mn-lt"/>
              </a:rPr>
              <a:t>CO I </a:t>
            </a:r>
            <a:r>
              <a:rPr lang="ja-JP" altLang="en-US" sz="1800" b="1" dirty="0">
                <a:latin typeface="+mn-lt"/>
              </a:rPr>
              <a:t>関係にある</a:t>
            </a:r>
            <a:endParaRPr lang="en-US" altLang="ja-JP" sz="1800" b="1" dirty="0">
              <a:latin typeface="+mn-l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 企業などとして、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   ①顧問：　　　　　　　　　　　　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②株保有・利益：　　　　　　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③特許使用料：　　　　　　　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④講演料：　　　　　　　　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⑤原稿料：　　　　　　　　　　　　  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⑥受託研究・共同研究費：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⑦奨学寄付金：　　　　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⑧寄付講座所属：　　　　　　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⑨贈答品などの報酬：　　</a:t>
            </a:r>
            <a:r>
              <a:rPr lang="ja-JP" altLang="en-US" sz="1800" b="1" dirty="0">
                <a:solidFill>
                  <a:schemeClr val="bg1"/>
                </a:solidFill>
                <a:latin typeface="+mn-lt"/>
              </a:rPr>
              <a:t>　　　　</a:t>
            </a:r>
            <a:endParaRPr lang="en-US" altLang="ja-JP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6926" y="899428"/>
            <a:ext cx="8833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発表者は、演題登録時より過去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年間における</a:t>
            </a:r>
            <a:r>
              <a:rPr lang="en-US" altLang="ja-JP" dirty="0">
                <a:solidFill>
                  <a:srgbClr val="FF0000"/>
                </a:solidFill>
              </a:rPr>
              <a:t>COI</a:t>
            </a:r>
            <a:r>
              <a:rPr lang="ja-JP" altLang="en-US" dirty="0">
                <a:solidFill>
                  <a:srgbClr val="FF0000"/>
                </a:solidFill>
              </a:rPr>
              <a:t>状態の自己申告が必要です。</a:t>
            </a:r>
          </a:p>
        </p:txBody>
      </p:sp>
    </p:spTree>
    <p:extLst>
      <p:ext uri="{BB962C8B-B14F-4D97-AF65-F5344CB8AC3E}">
        <p14:creationId xmlns:p14="http://schemas.microsoft.com/office/powerpoint/2010/main" val="209930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9EDBF75A-15E6-41FD-86FF-1C3CD81B6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1739"/>
            <a:ext cx="7867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/>
              <a:t>Disclose the below COI status at the end of the poster presentation at The Japanese Society for Heart Valve Disease.</a:t>
            </a:r>
            <a:endParaRPr lang="ja-JP" altLang="en-US" dirty="0"/>
          </a:p>
        </p:txBody>
      </p:sp>
      <p:sp>
        <p:nvSpPr>
          <p:cNvPr id="2057" name="Rectangle 2">
            <a:extLst>
              <a:ext uri="{FF2B5EF4-FFF2-40B4-BE49-F238E27FC236}">
                <a16:creationId xmlns:a16="http://schemas.microsoft.com/office/drawing/2014/main" id="{EE3853AF-97C6-43FE-8D2D-379E6B8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723058"/>
            <a:ext cx="8551863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b="1" dirty="0"/>
              <a:t>The authors have no financial conflicts of interest to disclose concerning the presentation for The Japanese Society </a:t>
            </a:r>
          </a:p>
          <a:p>
            <a:pPr algn="ctr" eaLnBrk="1" hangingPunct="1"/>
            <a:r>
              <a:rPr lang="en-US" altLang="ja-JP" b="1" dirty="0"/>
              <a:t>for</a:t>
            </a:r>
            <a:r>
              <a:rPr lang="ja-JP" altLang="en-US" b="1" dirty="0"/>
              <a:t>　</a:t>
            </a:r>
            <a:r>
              <a:rPr lang="en-US" altLang="ja-JP" b="1" dirty="0"/>
              <a:t>Heart Valve Disease.</a:t>
            </a:r>
          </a:p>
          <a:p>
            <a:pPr algn="ctr" eaLnBrk="1" hangingPunct="1"/>
            <a:r>
              <a:rPr lang="en-US" altLang="ja-JP" b="1" dirty="0"/>
              <a:t> (Name of  Author(s) : </a:t>
            </a:r>
            <a:r>
              <a:rPr lang="en-US" altLang="ja-JP" b="1" dirty="0">
                <a:highlight>
                  <a:srgbClr val="FFFF00"/>
                </a:highlight>
              </a:rPr>
              <a:t>XXXX, XXX, XXX</a:t>
            </a:r>
            <a:r>
              <a:rPr lang="en-US" altLang="ja-JP" b="1" dirty="0"/>
              <a:t>)</a:t>
            </a:r>
            <a:endParaRPr kumimoji="0" lang="en-US" altLang="ja-JP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81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9EDBF75A-15E6-41FD-86FF-1C3CD81B6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1739"/>
            <a:ext cx="7867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/>
              <a:t>Disclose the below COI status at the end of the poster presentation at The Japanese Society for Heart Valve Disease.</a:t>
            </a:r>
            <a:endParaRPr lang="ja-JP" altLang="en-US" dirty="0"/>
          </a:p>
        </p:txBody>
      </p:sp>
      <p:sp>
        <p:nvSpPr>
          <p:cNvPr id="2058" name="Rectangle 2">
            <a:extLst>
              <a:ext uri="{FF2B5EF4-FFF2-40B4-BE49-F238E27FC236}">
                <a16:creationId xmlns:a16="http://schemas.microsoft.com/office/drawing/2014/main" id="{E6E5D9E0-303E-4BB8-AA07-710556B2F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583915"/>
            <a:ext cx="8551863" cy="318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ja-JP" b="1" dirty="0"/>
              <a:t>The Japanese </a:t>
            </a:r>
            <a:r>
              <a:rPr lang="en-US" altLang="ja-JP" b="1"/>
              <a:t>Society for Heart </a:t>
            </a:r>
            <a:r>
              <a:rPr lang="en-US" altLang="ja-JP" b="1" dirty="0"/>
              <a:t>Valve Disease</a:t>
            </a:r>
            <a:br>
              <a:rPr lang="en-US" altLang="ja-JP" b="1" dirty="0"/>
            </a:br>
            <a:r>
              <a:rPr lang="en-US" altLang="ja-JP" b="1" u="sng" dirty="0"/>
              <a:t>COI Disclosure  (Name of  Author(s) : </a:t>
            </a:r>
            <a:r>
              <a:rPr lang="en-US" altLang="ja-JP" b="1" u="sng" dirty="0">
                <a:highlight>
                  <a:srgbClr val="FFFF00"/>
                </a:highlight>
              </a:rPr>
              <a:t>XXXX, XXX, XXX)</a:t>
            </a:r>
            <a:r>
              <a:rPr lang="ja-JP" altLang="en-US" b="1" u="sng" dirty="0">
                <a:latin typeface="Arial" charset="0"/>
              </a:rPr>
              <a:t> </a:t>
            </a:r>
            <a:endParaRPr lang="en-US" altLang="ja-JP" b="1" u="sng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ja-JP" sz="1800" dirty="0">
                <a:latin typeface="+mn-lt"/>
              </a:rPr>
              <a:t>Author(s) have the following COI  to disclose.  COI related company(</a:t>
            </a:r>
            <a:r>
              <a:rPr lang="en-US" altLang="ja-JP" sz="1800" dirty="0" err="1">
                <a:latin typeface="+mn-lt"/>
              </a:rPr>
              <a:t>ies</a:t>
            </a:r>
            <a:r>
              <a:rPr lang="en-US" altLang="ja-JP" sz="1800" dirty="0">
                <a:latin typeface="+mn-lt"/>
              </a:rPr>
              <a:t>) are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b="1" dirty="0">
                <a:latin typeface="+mn-lt"/>
              </a:rPr>
              <a:t>　</a:t>
            </a:r>
            <a:r>
              <a:rPr lang="en-US" altLang="ja-JP" sz="1800" b="1" dirty="0">
                <a:latin typeface="+mn-lt"/>
              </a:rPr>
              <a:t> </a:t>
            </a:r>
            <a:r>
              <a:rPr lang="ja-JP" altLang="en-US" sz="1800" b="1" dirty="0">
                <a:latin typeface="+mn-lt"/>
              </a:rPr>
              <a:t> ①</a:t>
            </a:r>
            <a:r>
              <a:rPr lang="en-US" altLang="ja-JP" sz="1800" b="1" dirty="0">
                <a:latin typeface="+mn-lt"/>
              </a:rPr>
              <a:t>Consultation fees:</a:t>
            </a:r>
            <a:r>
              <a:rPr lang="ja-JP" altLang="en-US" sz="1800" b="1" dirty="0">
                <a:latin typeface="+mn-lt"/>
              </a:rPr>
              <a:t>　</a:t>
            </a:r>
            <a:endParaRPr lang="en-US" altLang="ja-JP" sz="1800" b="1" dirty="0">
              <a:latin typeface="+mn-l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②</a:t>
            </a:r>
            <a:r>
              <a:rPr lang="en-US" altLang="ja-JP" sz="1800" b="1" dirty="0">
                <a:latin typeface="+mn-lt"/>
              </a:rPr>
              <a:t>Stock ownership/profit: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③</a:t>
            </a:r>
            <a:r>
              <a:rPr lang="en-US" altLang="ja-JP" sz="1800" b="1" dirty="0">
                <a:latin typeface="+mn-lt"/>
              </a:rPr>
              <a:t>Patent fees: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+mn-lt"/>
              </a:rPr>
              <a:t>　　④</a:t>
            </a:r>
            <a:r>
              <a:rPr lang="en-US" altLang="ja-JP" sz="1800" b="1" dirty="0">
                <a:latin typeface="+mn-lt"/>
              </a:rPr>
              <a:t>Remuneration for lecture: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+mn-lt"/>
              </a:rPr>
              <a:t>　　⑤</a:t>
            </a:r>
            <a:r>
              <a:rPr lang="en-US" altLang="ja-JP" sz="1800" b="1" dirty="0">
                <a:latin typeface="+mn-lt"/>
              </a:rPr>
              <a:t>Manuscript fees: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⑥</a:t>
            </a:r>
            <a:r>
              <a:rPr lang="en-US" altLang="ja-JP" sz="1800" b="1" dirty="0">
                <a:latin typeface="+mn-lt"/>
              </a:rPr>
              <a:t>Trust research/joint research funds: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+mn-lt"/>
              </a:rPr>
              <a:t>　　⑦</a:t>
            </a:r>
            <a:r>
              <a:rPr lang="en-US" altLang="ja-JP" sz="1800" b="1" dirty="0">
                <a:latin typeface="+mn-lt"/>
              </a:rPr>
              <a:t>Scholarship fund: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⑧</a:t>
            </a:r>
            <a:r>
              <a:rPr lang="en-US" altLang="ja-JP" sz="1800" b="1" dirty="0">
                <a:latin typeface="+mn-lt"/>
              </a:rPr>
              <a:t>Affiliation with Endowed Department:</a:t>
            </a:r>
            <a:r>
              <a:rPr lang="ja-JP" altLang="en-US" sz="1800" b="1" dirty="0">
                <a:latin typeface="+mn-lt"/>
              </a:rPr>
              <a:t>　</a:t>
            </a:r>
            <a:endParaRPr lang="en-US" altLang="ja-JP" sz="1800" b="1" dirty="0">
              <a:latin typeface="+mn-lt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+mn-lt"/>
              </a:rPr>
              <a:t>　　⑨</a:t>
            </a:r>
            <a:r>
              <a:rPr lang="en-US" altLang="ja-JP" sz="1800" b="1" dirty="0">
                <a:latin typeface="+mn-lt"/>
              </a:rPr>
              <a:t>Other remuneration such as gifts: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932040" y="5301208"/>
            <a:ext cx="381650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dirty="0">
                <a:solidFill>
                  <a:srgbClr val="FF0000"/>
                </a:solidFill>
              </a:rPr>
              <a:t>If “yes”, give the name of company/organization past three years. </a:t>
            </a:r>
          </a:p>
          <a:p>
            <a:pPr>
              <a:defRPr/>
            </a:pPr>
            <a:r>
              <a:rPr lang="en-US" altLang="ja-JP" sz="1600" dirty="0">
                <a:solidFill>
                  <a:srgbClr val="FF0000"/>
                </a:solidFill>
              </a:rPr>
              <a:t>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432</Words>
  <Application>Microsoft Office PowerPoint</Application>
  <PresentationFormat>画面に合わせる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HGP創英角ｺﾞｼｯｸUB</vt:lpstr>
      <vt:lpstr>Hiragino Maru Gothic Pro W4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2emi-tajiri</cp:lastModifiedBy>
  <cp:revision>1</cp:revision>
  <dcterms:created xsi:type="dcterms:W3CDTF">2018-07-10T10:54:02Z</dcterms:created>
  <dcterms:modified xsi:type="dcterms:W3CDTF">2024-06-28T06:42:11Z</dcterms:modified>
</cp:coreProperties>
</file>