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71" d="100"/>
          <a:sy n="71" d="100"/>
        </p:scale>
        <p:origin x="1140" y="48"/>
      </p:cViewPr>
      <p:guideLst>
        <p:guide orient="horz" pos="2160"/>
        <p:guide pos="28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48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95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1" y="274640"/>
            <a:ext cx="65341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33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448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320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2"/>
            <a:ext cx="43815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423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57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65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63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07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55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4AB18-EEBD-D943-9223-739F0577205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14345-5929-3643-BFE8-A2EC87FDFD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637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2041" rtl="0" eaLnBrk="1" latinLnBrk="0" hangingPunct="1"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31" indent="-316531" algn="l" defTabSz="422041" rtl="0" eaLnBrk="1" latinLnBrk="0" hangingPunct="1">
        <a:spcBef>
          <a:spcPct val="20000"/>
        </a:spcBef>
        <a:buFont typeface="Arial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422041" rtl="0" eaLnBrk="1" latinLnBrk="0" hangingPunct="1">
        <a:spcBef>
          <a:spcPct val="20000"/>
        </a:spcBef>
        <a:buFont typeface="Arial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422041" rtl="0" eaLnBrk="1" latinLnBrk="0" hangingPunct="1">
        <a:spcBef>
          <a:spcPct val="20000"/>
        </a:spcBef>
        <a:buFont typeface="Arial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422041" rtl="0" eaLnBrk="1" latinLnBrk="0" hangingPunct="1">
        <a:spcBef>
          <a:spcPct val="20000"/>
        </a:spcBef>
        <a:buFont typeface="Arial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422041" rtl="0" eaLnBrk="1" latinLnBrk="0" hangingPunct="1">
        <a:spcBef>
          <a:spcPct val="20000"/>
        </a:spcBef>
        <a:buFont typeface="Arial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422041" rtl="0" eaLnBrk="1" latinLnBrk="0" hangingPunct="1">
        <a:spcBef>
          <a:spcPct val="20000"/>
        </a:spcBef>
        <a:buFont typeface="Arial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422041" rtl="0" eaLnBrk="1" latinLnBrk="0" hangingPunct="1">
        <a:spcBef>
          <a:spcPct val="20000"/>
        </a:spcBef>
        <a:buFont typeface="Arial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422041" rtl="0" eaLnBrk="1" latinLnBrk="0" hangingPunct="1">
        <a:spcBef>
          <a:spcPct val="20000"/>
        </a:spcBef>
        <a:buFont typeface="Arial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422041" rtl="0" eaLnBrk="1" latinLnBrk="0" hangingPunct="1">
        <a:spcBef>
          <a:spcPct val="20000"/>
        </a:spcBef>
        <a:buFont typeface="Arial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422041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439572" y="985714"/>
            <a:ext cx="8241964" cy="2345669"/>
          </a:xfrm>
          <a:prstGeom prst="roundRect">
            <a:avLst>
              <a:gd name="adj" fmla="val 6667"/>
            </a:avLst>
          </a:prstGeom>
          <a:solidFill>
            <a:srgbClr val="66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62916" y="1093168"/>
            <a:ext cx="4995278" cy="2137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323" b="1" dirty="0">
                <a:latin typeface="Arial"/>
                <a:ea typeface="ＭＳ Ｐゴシック"/>
                <a:cs typeface="Arial"/>
              </a:rPr>
              <a:t>第</a:t>
            </a:r>
            <a:r>
              <a:rPr lang="en-US" altLang="ja-JP" sz="3323" b="1" dirty="0">
                <a:latin typeface="Arial"/>
                <a:ea typeface="ＭＳ Ｐゴシック"/>
                <a:cs typeface="Arial"/>
              </a:rPr>
              <a:t>58</a:t>
            </a:r>
            <a:r>
              <a:rPr lang="ja-JP" altLang="en-US" sz="3323" b="1" dirty="0">
                <a:latin typeface="Arial"/>
                <a:ea typeface="ＭＳ Ｐゴシック"/>
                <a:cs typeface="Arial"/>
              </a:rPr>
              <a:t>回制癌剤適応研究会</a:t>
            </a:r>
            <a:endParaRPr lang="en-US" altLang="ja-JP" sz="3323" b="1" dirty="0">
              <a:latin typeface="Arial"/>
              <a:ea typeface="ＭＳ Ｐゴシック"/>
              <a:cs typeface="Arial"/>
            </a:endParaRPr>
          </a:p>
          <a:p>
            <a:pPr algn="ctr"/>
            <a:r>
              <a:rPr lang="ja-JP" altLang="en-US" sz="3323" b="1" dirty="0">
                <a:latin typeface="Arial"/>
                <a:ea typeface="ＭＳ Ｐゴシック"/>
                <a:cs typeface="Arial"/>
              </a:rPr>
              <a:t>利益相反の開示</a:t>
            </a:r>
            <a:endParaRPr lang="en-US" altLang="ja-JP" sz="3323" b="1" dirty="0">
              <a:latin typeface="Arial"/>
              <a:ea typeface="ＭＳ Ｐゴシック"/>
              <a:cs typeface="Arial"/>
            </a:endParaRPr>
          </a:p>
          <a:p>
            <a:pPr algn="ctr"/>
            <a:endParaRPr lang="en-US" altLang="ja-JP" sz="3323" b="1" dirty="0">
              <a:latin typeface="Arial"/>
              <a:ea typeface="ＭＳ Ｐゴシック"/>
              <a:cs typeface="Arial"/>
            </a:endParaRPr>
          </a:p>
          <a:p>
            <a:pPr algn="ctr"/>
            <a:r>
              <a:rPr lang="ja-JP" altLang="en-US" sz="3323" b="1" dirty="0">
                <a:latin typeface="Arial"/>
                <a:ea typeface="ＭＳ Ｐゴシック"/>
                <a:cs typeface="Arial"/>
              </a:rPr>
              <a:t>筆頭演者名：</a:t>
            </a:r>
            <a:r>
              <a:rPr lang="en-US" altLang="ja-JP" sz="3323" b="1" dirty="0">
                <a:latin typeface="Arial"/>
                <a:ea typeface="ＭＳ Ｐゴシック"/>
                <a:cs typeface="Arial"/>
              </a:rPr>
              <a:t>〇</a:t>
            </a:r>
            <a:r>
              <a:rPr lang="en-US" altLang="ja-JP" sz="3323" b="1" dirty="0">
                <a:latin typeface="Arial"/>
                <a:cs typeface="Arial"/>
              </a:rPr>
              <a:t>〇</a:t>
            </a:r>
            <a:r>
              <a:rPr lang="ja-JP" altLang="en-US" sz="3323" b="1" dirty="0">
                <a:latin typeface="Arial"/>
                <a:cs typeface="Arial"/>
              </a:rPr>
              <a:t>　</a:t>
            </a:r>
            <a:r>
              <a:rPr lang="en-US" altLang="ja-JP" sz="3323" b="1" dirty="0">
                <a:latin typeface="Arial"/>
                <a:cs typeface="Arial"/>
              </a:rPr>
              <a:t>〇〇</a:t>
            </a:r>
            <a:endParaRPr lang="ja-JP" altLang="en-US" sz="3323" b="1" dirty="0">
              <a:latin typeface="Arial"/>
              <a:cs typeface="Arial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34828" y="3539265"/>
            <a:ext cx="7672293" cy="259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31" dirty="0">
                <a:latin typeface="Arial"/>
                <a:cs typeface="Arial"/>
              </a:rPr>
              <a:t>演題発表に関連し、開示すべき利益相反関係にある企業などとして、</a:t>
            </a:r>
          </a:p>
          <a:p>
            <a:r>
              <a:rPr lang="en-US" altLang="ja-JP" sz="2031" dirty="0">
                <a:latin typeface="Arial"/>
                <a:cs typeface="Arial"/>
              </a:rPr>
              <a:t>	</a:t>
            </a:r>
            <a:r>
              <a:rPr lang="ja-JP" altLang="en-US" sz="2031" dirty="0">
                <a:latin typeface="Arial"/>
                <a:cs typeface="Arial"/>
              </a:rPr>
              <a:t>①　役員・顧問職：</a:t>
            </a:r>
            <a:r>
              <a:rPr lang="en-US" altLang="ja-JP" sz="2031" dirty="0">
                <a:latin typeface="Arial"/>
                <a:cs typeface="Arial"/>
              </a:rPr>
              <a:t>	</a:t>
            </a:r>
            <a:r>
              <a:rPr lang="ja-JP" altLang="en-US" sz="2031" dirty="0">
                <a:latin typeface="Arial"/>
                <a:cs typeface="Arial"/>
              </a:rPr>
              <a:t>なし</a:t>
            </a:r>
          </a:p>
          <a:p>
            <a:r>
              <a:rPr lang="en-US" altLang="ja-JP" sz="2031" dirty="0">
                <a:latin typeface="Arial"/>
                <a:cs typeface="Arial"/>
              </a:rPr>
              <a:t>	</a:t>
            </a:r>
            <a:r>
              <a:rPr lang="ja-JP" altLang="en-US" sz="2031" dirty="0">
                <a:latin typeface="Arial"/>
                <a:cs typeface="Arial"/>
              </a:rPr>
              <a:t>②　株：	</a:t>
            </a:r>
            <a:r>
              <a:rPr lang="en-US" altLang="ja-JP" sz="2031" dirty="0">
                <a:latin typeface="Arial"/>
                <a:cs typeface="Arial"/>
              </a:rPr>
              <a:t>			</a:t>
            </a:r>
            <a:r>
              <a:rPr lang="ja-JP" altLang="en-US" sz="2031" dirty="0">
                <a:latin typeface="Arial"/>
                <a:cs typeface="Arial"/>
              </a:rPr>
              <a:t>なし</a:t>
            </a:r>
          </a:p>
          <a:p>
            <a:r>
              <a:rPr lang="en-US" altLang="ja-JP" sz="2031" dirty="0">
                <a:latin typeface="Arial"/>
                <a:cs typeface="Arial"/>
              </a:rPr>
              <a:t>	</a:t>
            </a:r>
            <a:r>
              <a:rPr lang="ja-JP" altLang="en-US" sz="2031" dirty="0">
                <a:latin typeface="Arial"/>
                <a:cs typeface="Arial"/>
              </a:rPr>
              <a:t>③　特許使用料：</a:t>
            </a:r>
            <a:r>
              <a:rPr lang="en-US" altLang="ja-JP" sz="2031" dirty="0">
                <a:latin typeface="Arial"/>
                <a:cs typeface="Arial"/>
              </a:rPr>
              <a:t>	</a:t>
            </a:r>
            <a:r>
              <a:rPr lang="ja-JP" altLang="en-US" sz="2031" dirty="0">
                <a:latin typeface="Arial"/>
                <a:cs typeface="Arial"/>
              </a:rPr>
              <a:t>なし</a:t>
            </a:r>
          </a:p>
          <a:p>
            <a:r>
              <a:rPr lang="en-US" altLang="ja-JP" sz="2031" dirty="0">
                <a:latin typeface="Arial"/>
                <a:cs typeface="Arial"/>
              </a:rPr>
              <a:t>	</a:t>
            </a:r>
            <a:r>
              <a:rPr lang="ja-JP" altLang="en-US" sz="2031" dirty="0">
                <a:latin typeface="Arial"/>
                <a:cs typeface="Arial"/>
              </a:rPr>
              <a:t>④　講演料など：</a:t>
            </a:r>
            <a:r>
              <a:rPr lang="en-US" altLang="ja-JP" sz="2031" dirty="0">
                <a:latin typeface="Arial"/>
                <a:cs typeface="Arial"/>
              </a:rPr>
              <a:t>		</a:t>
            </a:r>
            <a:r>
              <a:rPr lang="ja-JP" altLang="en-US" sz="2031" dirty="0">
                <a:latin typeface="Arial"/>
                <a:cs typeface="Arial"/>
              </a:rPr>
              <a:t>なし</a:t>
            </a:r>
          </a:p>
          <a:p>
            <a:r>
              <a:rPr lang="en-US" altLang="ja-JP" sz="2031" dirty="0">
                <a:latin typeface="Arial"/>
                <a:cs typeface="Arial"/>
              </a:rPr>
              <a:t>	</a:t>
            </a:r>
            <a:r>
              <a:rPr lang="ja-JP" altLang="en-US" sz="2031" dirty="0">
                <a:latin typeface="Arial"/>
                <a:cs typeface="Arial"/>
              </a:rPr>
              <a:t>⑤　原稿料など：</a:t>
            </a:r>
            <a:r>
              <a:rPr lang="en-US" altLang="ja-JP" sz="2031" dirty="0">
                <a:latin typeface="Arial"/>
                <a:cs typeface="Arial"/>
              </a:rPr>
              <a:t>		</a:t>
            </a:r>
            <a:r>
              <a:rPr lang="ja-JP" altLang="en-US" sz="2031" dirty="0">
                <a:latin typeface="Arial"/>
                <a:cs typeface="Arial"/>
              </a:rPr>
              <a:t>なし</a:t>
            </a:r>
          </a:p>
          <a:p>
            <a:r>
              <a:rPr lang="en-US" altLang="ja-JP" sz="2031" dirty="0">
                <a:latin typeface="Arial"/>
                <a:cs typeface="Arial"/>
              </a:rPr>
              <a:t>	</a:t>
            </a:r>
            <a:r>
              <a:rPr lang="ja-JP" altLang="en-US" sz="2031" dirty="0">
                <a:latin typeface="Arial"/>
                <a:cs typeface="Arial"/>
              </a:rPr>
              <a:t>⑥　研究費：</a:t>
            </a:r>
            <a:r>
              <a:rPr lang="en-US" altLang="ja-JP" sz="2031" dirty="0">
                <a:latin typeface="Arial"/>
                <a:cs typeface="Arial"/>
              </a:rPr>
              <a:t>			</a:t>
            </a:r>
            <a:r>
              <a:rPr lang="ja-JP" altLang="en-US" sz="2031" dirty="0">
                <a:latin typeface="Arial"/>
                <a:cs typeface="Arial"/>
              </a:rPr>
              <a:t>○○製薬</a:t>
            </a:r>
          </a:p>
          <a:p>
            <a:r>
              <a:rPr lang="en-US" altLang="ja-JP" sz="2031" dirty="0">
                <a:latin typeface="Arial"/>
                <a:cs typeface="Arial"/>
              </a:rPr>
              <a:t>	</a:t>
            </a:r>
            <a:r>
              <a:rPr lang="ja-JP" altLang="en-US" sz="2031" dirty="0">
                <a:latin typeface="Arial"/>
                <a:cs typeface="Arial"/>
              </a:rPr>
              <a:t>⑦　その他報酬：</a:t>
            </a:r>
            <a:r>
              <a:rPr lang="en-US" altLang="ja-JP" sz="2031" dirty="0">
                <a:latin typeface="Arial"/>
                <a:cs typeface="Arial"/>
              </a:rPr>
              <a:t>		</a:t>
            </a:r>
            <a:r>
              <a:rPr lang="ja-JP" altLang="en-US" sz="2031" dirty="0">
                <a:latin typeface="Arial"/>
                <a:cs typeface="Arial"/>
              </a:rPr>
              <a:t>なし</a:t>
            </a:r>
          </a:p>
        </p:txBody>
      </p:sp>
    </p:spTree>
    <p:extLst>
      <p:ext uri="{BB962C8B-B14F-4D97-AF65-F5344CB8AC3E}">
        <p14:creationId xmlns:p14="http://schemas.microsoft.com/office/powerpoint/2010/main" val="290434656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91</Words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ホワイト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2017-01-23T06:34:14Z</dcterms:created>
  <dcterms:modified xsi:type="dcterms:W3CDTF">2025-08-05T05:04:33Z</dcterms:modified>
</cp:coreProperties>
</file>