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9" r:id="rId2"/>
    <p:sldId id="437" r:id="rId3"/>
  </p:sldIdLst>
  <p:sldSz cx="12192000" cy="6858000"/>
  <p:notesSz cx="6735763" cy="98663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58" autoAdjust="0"/>
  </p:normalViewPr>
  <p:slideViewPr>
    <p:cSldViewPr snapToGrid="0">
      <p:cViewPr varScale="1">
        <p:scale>
          <a:sx n="74" d="100"/>
          <a:sy n="74" d="100"/>
        </p:scale>
        <p:origin x="936" y="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D16B0C82-34A2-9D70-1766-528F2C2ABFF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326EEB7-2159-AA4B-0BA5-709234C7A26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6A57EF26-91CB-C06D-7197-04858F37035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261CBCFC-7DE3-C9D8-C994-A87071AAEB3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smtClean="0"/>
            </a:lvl1pPr>
          </a:lstStyle>
          <a:p>
            <a:pPr>
              <a:defRPr/>
            </a:pPr>
            <a:fld id="{375768EA-062D-47FF-AED8-CD6F4239261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79E8302-7F1F-94BD-FDF2-F4FFF3B43E6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A7838DCA-5F37-79CB-6E58-9AE1DA061AD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00A61748-B2B2-6D08-0269-48D8A49AE7C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9375" y="739775"/>
            <a:ext cx="657701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305EED06-3142-4601-3FF1-343FA16F55F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  <a:p>
            <a:pPr lvl="3"/>
            <a:r>
              <a:rPr lang="en-US" altLang="ja-JP" noProof="0"/>
              <a:t>Fourth level</a:t>
            </a:r>
          </a:p>
          <a:p>
            <a:pPr lvl="4"/>
            <a:r>
              <a:rPr lang="en-US" altLang="ja-JP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57CF3CC5-35B0-7AC4-0C13-56220C383B6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3EF1E15E-3EC1-8C37-BB81-948E1C7442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smtClean="0"/>
            </a:lvl1pPr>
          </a:lstStyle>
          <a:p>
            <a:pPr>
              <a:defRPr/>
            </a:pPr>
            <a:fld id="{1E897D89-9CA1-4F23-8BCA-FD681CC2B2F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6C1FD23A-EA11-F35D-A3D6-621DC94A87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1948EC6-056F-4ACC-BF05-5E1EC341BD6D}" type="slidenum">
              <a:rPr lang="en-US" altLang="ja-JP"/>
              <a:pPr>
                <a:spcBef>
                  <a:spcPct val="0"/>
                </a:spcBef>
              </a:pPr>
              <a:t>1</a:t>
            </a:fld>
            <a:endParaRPr lang="en-US" altLang="ja-JP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7FBD8631-1B7A-9965-589D-0C8F05C0E4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6DC6C20C-DD8F-88E4-6021-978C45D9A7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スライド イメージ プレースホルダ 1">
            <a:extLst>
              <a:ext uri="{FF2B5EF4-FFF2-40B4-BE49-F238E27FC236}">
                <a16:creationId xmlns:a16="http://schemas.microsoft.com/office/drawing/2014/main" id="{96C41638-AF11-56AD-0C02-3055F64DF2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ノート プレースホルダ 2">
            <a:extLst>
              <a:ext uri="{FF2B5EF4-FFF2-40B4-BE49-F238E27FC236}">
                <a16:creationId xmlns:a16="http://schemas.microsoft.com/office/drawing/2014/main" id="{A367DC71-2D8B-5521-F2F4-D26F98922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研究責任医師氏名</a:t>
            </a:r>
          </a:p>
          <a:p>
            <a:r>
              <a:rPr lang="en-US" altLang="ja-JP">
                <a:latin typeface="Times" panose="02020603050405020304" pitchFamily="18" charset="0"/>
                <a:ea typeface="Osaka"/>
                <a:cs typeface="Osaka"/>
              </a:rPr>
              <a:t> </a:t>
            </a:r>
            <a:endParaRPr lang="ja-JP" altLang="en-US">
              <a:latin typeface="Times" panose="02020603050405020304" pitchFamily="18" charset="0"/>
              <a:ea typeface="Osaka"/>
              <a:cs typeface="Osaka"/>
            </a:endParaRPr>
          </a:p>
          <a:p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所属</a:t>
            </a:r>
          </a:p>
          <a:p>
            <a:r>
              <a:rPr lang="en-US" altLang="ja-JP">
                <a:latin typeface="Times" panose="02020603050405020304" pitchFamily="18" charset="0"/>
                <a:ea typeface="Osaka"/>
                <a:cs typeface="Osaka"/>
              </a:rPr>
              <a:t> </a:t>
            </a:r>
            <a:endParaRPr lang="ja-JP" altLang="en-US">
              <a:latin typeface="Times" panose="02020603050405020304" pitchFamily="18" charset="0"/>
              <a:ea typeface="Osaka"/>
              <a:cs typeface="Osaka"/>
            </a:endParaRPr>
          </a:p>
          <a:p>
            <a:r>
              <a:rPr lang="en-US" altLang="ja-JP">
                <a:latin typeface="Times" panose="02020603050405020304" pitchFamily="18" charset="0"/>
                <a:ea typeface="Osaka"/>
                <a:cs typeface="Osaka"/>
              </a:rPr>
              <a:t> </a:t>
            </a:r>
            <a:endParaRPr lang="ja-JP" altLang="en-US">
              <a:latin typeface="Times" panose="02020603050405020304" pitchFamily="18" charset="0"/>
              <a:ea typeface="Osaka"/>
              <a:cs typeface="Osaka"/>
            </a:endParaRPr>
          </a:p>
          <a:p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金額</a:t>
            </a:r>
          </a:p>
          <a:p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該当の有無</a:t>
            </a:r>
          </a:p>
          <a:p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該当する場合：企業名等</a:t>
            </a:r>
          </a:p>
          <a:p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企業等の職員</a:t>
            </a:r>
          </a:p>
          <a:p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－</a:t>
            </a:r>
          </a:p>
          <a:p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有 ・ 無</a:t>
            </a:r>
          </a:p>
          <a:p>
            <a:r>
              <a:rPr lang="en-US" altLang="ja-JP">
                <a:latin typeface="Times" panose="02020603050405020304" pitchFamily="18" charset="0"/>
                <a:ea typeface="Osaka"/>
                <a:cs typeface="Osaka"/>
              </a:rPr>
              <a:t> </a:t>
            </a:r>
            <a:endParaRPr lang="ja-JP" altLang="en-US">
              <a:latin typeface="Times" panose="02020603050405020304" pitchFamily="18" charset="0"/>
              <a:ea typeface="Osaka"/>
              <a:cs typeface="Osaka"/>
            </a:endParaRPr>
          </a:p>
          <a:p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企業等の顧問職</a:t>
            </a:r>
          </a:p>
          <a:p>
            <a:r>
              <a:rPr lang="en-US" altLang="ja-JP">
                <a:latin typeface="Times" panose="02020603050405020304" pitchFamily="18" charset="0"/>
                <a:ea typeface="Osaka"/>
                <a:cs typeface="Osaka"/>
              </a:rPr>
              <a:t>100</a:t>
            </a:r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万円以上</a:t>
            </a:r>
          </a:p>
          <a:p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有 ・ 無</a:t>
            </a:r>
          </a:p>
          <a:p>
            <a:r>
              <a:rPr lang="en-US" altLang="ja-JP">
                <a:latin typeface="Times" panose="02020603050405020304" pitchFamily="18" charset="0"/>
                <a:ea typeface="Osaka"/>
                <a:cs typeface="Osaka"/>
              </a:rPr>
              <a:t> </a:t>
            </a:r>
            <a:endParaRPr lang="ja-JP" altLang="en-US">
              <a:latin typeface="Times" panose="02020603050405020304" pitchFamily="18" charset="0"/>
              <a:ea typeface="Osaka"/>
              <a:cs typeface="Osaka"/>
            </a:endParaRPr>
          </a:p>
          <a:p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株</a:t>
            </a:r>
          </a:p>
          <a:p>
            <a:r>
              <a:rPr lang="en-US" altLang="ja-JP">
                <a:latin typeface="Times" panose="02020603050405020304" pitchFamily="18" charset="0"/>
                <a:ea typeface="Osaka"/>
                <a:cs typeface="Osaka"/>
              </a:rPr>
              <a:t>100</a:t>
            </a:r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万円以上の利益／全株式の</a:t>
            </a:r>
            <a:r>
              <a:rPr lang="en-US" altLang="ja-JP">
                <a:latin typeface="Times" panose="02020603050405020304" pitchFamily="18" charset="0"/>
                <a:ea typeface="Osaka"/>
                <a:cs typeface="Osaka"/>
              </a:rPr>
              <a:t>5%</a:t>
            </a:r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以上</a:t>
            </a:r>
          </a:p>
          <a:p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有 ・ 無</a:t>
            </a:r>
          </a:p>
          <a:p>
            <a:r>
              <a:rPr lang="en-US" altLang="ja-JP">
                <a:latin typeface="Times" panose="02020603050405020304" pitchFamily="18" charset="0"/>
                <a:ea typeface="Osaka"/>
                <a:cs typeface="Osaka"/>
              </a:rPr>
              <a:t> </a:t>
            </a:r>
            <a:endParaRPr lang="ja-JP" altLang="en-US">
              <a:latin typeface="Times" panose="02020603050405020304" pitchFamily="18" charset="0"/>
              <a:ea typeface="Osaka"/>
              <a:cs typeface="Osaka"/>
            </a:endParaRPr>
          </a:p>
          <a:p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講演料など</a:t>
            </a:r>
          </a:p>
          <a:p>
            <a:r>
              <a:rPr lang="en-US" altLang="ja-JP">
                <a:latin typeface="Times" panose="02020603050405020304" pitchFamily="18" charset="0"/>
                <a:ea typeface="Osaka"/>
                <a:cs typeface="Osaka"/>
              </a:rPr>
              <a:t>50</a:t>
            </a:r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万円以上</a:t>
            </a:r>
          </a:p>
          <a:p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有 ・ 無</a:t>
            </a:r>
          </a:p>
          <a:p>
            <a:r>
              <a:rPr lang="en-US" altLang="ja-JP">
                <a:latin typeface="Times" panose="02020603050405020304" pitchFamily="18" charset="0"/>
                <a:ea typeface="Osaka"/>
                <a:cs typeface="Osaka"/>
              </a:rPr>
              <a:t> </a:t>
            </a:r>
            <a:endParaRPr lang="ja-JP" altLang="en-US">
              <a:latin typeface="Times" panose="02020603050405020304" pitchFamily="18" charset="0"/>
              <a:ea typeface="Osaka"/>
              <a:cs typeface="Osaka"/>
            </a:endParaRPr>
          </a:p>
          <a:p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原稿料など</a:t>
            </a:r>
          </a:p>
          <a:p>
            <a:r>
              <a:rPr lang="en-US" altLang="ja-JP">
                <a:latin typeface="Times" panose="02020603050405020304" pitchFamily="18" charset="0"/>
                <a:ea typeface="Osaka"/>
                <a:cs typeface="Osaka"/>
              </a:rPr>
              <a:t>50</a:t>
            </a:r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万円以上</a:t>
            </a:r>
          </a:p>
          <a:p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有 ・ 無</a:t>
            </a:r>
          </a:p>
          <a:p>
            <a:r>
              <a:rPr lang="en-US" altLang="ja-JP">
                <a:latin typeface="Times" panose="02020603050405020304" pitchFamily="18" charset="0"/>
                <a:ea typeface="Osaka"/>
                <a:cs typeface="Osaka"/>
              </a:rPr>
              <a:t> </a:t>
            </a:r>
            <a:endParaRPr lang="ja-JP" altLang="en-US">
              <a:latin typeface="Times" panose="02020603050405020304" pitchFamily="18" charset="0"/>
              <a:ea typeface="Osaka"/>
              <a:cs typeface="Osaka"/>
            </a:endParaRPr>
          </a:p>
          <a:p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寄付金</a:t>
            </a:r>
          </a:p>
          <a:p>
            <a:r>
              <a:rPr lang="en-US" altLang="ja-JP">
                <a:latin typeface="Times" panose="02020603050405020304" pitchFamily="18" charset="0"/>
                <a:ea typeface="Osaka"/>
                <a:cs typeface="Osaka"/>
              </a:rPr>
              <a:t>200</a:t>
            </a:r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万円以上</a:t>
            </a:r>
          </a:p>
          <a:p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有 ・ 無</a:t>
            </a:r>
          </a:p>
          <a:p>
            <a:r>
              <a:rPr lang="en-US" altLang="ja-JP">
                <a:latin typeface="Times" panose="02020603050405020304" pitchFamily="18" charset="0"/>
                <a:ea typeface="Osaka"/>
                <a:cs typeface="Osaka"/>
              </a:rPr>
              <a:t> </a:t>
            </a:r>
            <a:endParaRPr lang="ja-JP" altLang="en-US">
              <a:latin typeface="Times" panose="02020603050405020304" pitchFamily="18" charset="0"/>
              <a:ea typeface="Osaka"/>
              <a:cs typeface="Osaka"/>
            </a:endParaRPr>
          </a:p>
          <a:p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委受託研究</a:t>
            </a:r>
          </a:p>
          <a:p>
            <a:r>
              <a:rPr lang="en-US" altLang="ja-JP">
                <a:latin typeface="Times" panose="02020603050405020304" pitchFamily="18" charset="0"/>
                <a:ea typeface="Osaka"/>
                <a:cs typeface="Osaka"/>
              </a:rPr>
              <a:t>200</a:t>
            </a:r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万円以上</a:t>
            </a:r>
          </a:p>
          <a:p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有 ・ 無</a:t>
            </a:r>
          </a:p>
          <a:p>
            <a:r>
              <a:rPr lang="en-US" altLang="ja-JP">
                <a:latin typeface="Times" panose="02020603050405020304" pitchFamily="18" charset="0"/>
                <a:ea typeface="Osaka"/>
                <a:cs typeface="Osaka"/>
              </a:rPr>
              <a:t> </a:t>
            </a:r>
            <a:endParaRPr lang="ja-JP" altLang="en-US">
              <a:latin typeface="Times" panose="02020603050405020304" pitchFamily="18" charset="0"/>
              <a:ea typeface="Osaka"/>
              <a:cs typeface="Osaka"/>
            </a:endParaRPr>
          </a:p>
          <a:p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専門的助言・証言</a:t>
            </a:r>
          </a:p>
          <a:p>
            <a:r>
              <a:rPr lang="en-US" altLang="ja-JP">
                <a:latin typeface="Times" panose="02020603050405020304" pitchFamily="18" charset="0"/>
                <a:ea typeface="Osaka"/>
                <a:cs typeface="Osaka"/>
              </a:rPr>
              <a:t>100</a:t>
            </a:r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万円以上</a:t>
            </a:r>
          </a:p>
          <a:p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有 ・ 無</a:t>
            </a:r>
          </a:p>
          <a:p>
            <a:r>
              <a:rPr lang="en-US" altLang="ja-JP">
                <a:latin typeface="Times" panose="02020603050405020304" pitchFamily="18" charset="0"/>
                <a:ea typeface="Osaka"/>
                <a:cs typeface="Osaka"/>
              </a:rPr>
              <a:t> </a:t>
            </a:r>
            <a:endParaRPr lang="ja-JP" altLang="en-US">
              <a:latin typeface="Times" panose="02020603050405020304" pitchFamily="18" charset="0"/>
              <a:ea typeface="Osaka"/>
              <a:cs typeface="Osaka"/>
            </a:endParaRPr>
          </a:p>
          <a:p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その他</a:t>
            </a:r>
          </a:p>
          <a:p>
            <a:r>
              <a:rPr lang="en-US" altLang="ja-JP">
                <a:latin typeface="Times" panose="02020603050405020304" pitchFamily="18" charset="0"/>
                <a:ea typeface="Osaka"/>
                <a:cs typeface="Osaka"/>
              </a:rPr>
              <a:t> </a:t>
            </a:r>
            <a:endParaRPr lang="ja-JP" altLang="en-US">
              <a:latin typeface="Times" panose="02020603050405020304" pitchFamily="18" charset="0"/>
              <a:ea typeface="Osaka"/>
              <a:cs typeface="Osaka"/>
            </a:endParaRPr>
          </a:p>
          <a:p>
            <a:r>
              <a:rPr lang="ja-JP" altLang="en-US">
                <a:latin typeface="Times" panose="02020603050405020304" pitchFamily="18" charset="0"/>
                <a:ea typeface="Osaka"/>
                <a:cs typeface="Osaka"/>
              </a:rPr>
              <a:t>有 ・ 無</a:t>
            </a:r>
          </a:p>
          <a:p>
            <a:r>
              <a:rPr lang="en-US" altLang="ja-JP">
                <a:latin typeface="Times" panose="02020603050405020304" pitchFamily="18" charset="0"/>
                <a:ea typeface="Osaka"/>
                <a:cs typeface="Osaka"/>
              </a:rPr>
              <a:t> </a:t>
            </a:r>
            <a:endParaRPr lang="ja-JP" altLang="en-US">
              <a:latin typeface="Times" panose="02020603050405020304" pitchFamily="18" charset="0"/>
              <a:ea typeface="Osaka"/>
              <a:cs typeface="Osaka"/>
            </a:endParaRPr>
          </a:p>
          <a:p>
            <a:endParaRPr lang="ja-JP" altLang="en-US">
              <a:latin typeface="Times" panose="02020603050405020304" pitchFamily="18" charset="0"/>
              <a:ea typeface="Osaka"/>
              <a:cs typeface="Osaka"/>
            </a:endParaRPr>
          </a:p>
        </p:txBody>
      </p:sp>
      <p:sp>
        <p:nvSpPr>
          <p:cNvPr id="7172" name="スライド番号プレースホルダ 3">
            <a:extLst>
              <a:ext uri="{FF2B5EF4-FFF2-40B4-BE49-F238E27FC236}">
                <a16:creationId xmlns:a16="http://schemas.microsoft.com/office/drawing/2014/main" id="{787B6FC6-AB83-572A-F1B7-B31994A625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8766927-49A2-4315-9CFE-8DB2FBC5EFFF}" type="slidenum">
              <a:rPr kumimoji="1" lang="en-US" altLang="ja-JP" sz="1300">
                <a:latin typeface="Times" panose="02020603050405020304" pitchFamily="18" charset="0"/>
                <a:ea typeface="Osaka"/>
                <a:cs typeface="Osaka"/>
              </a:rPr>
              <a:pPr>
                <a:spcBef>
                  <a:spcPct val="0"/>
                </a:spcBef>
              </a:pPr>
              <a:t>2</a:t>
            </a:fld>
            <a:endParaRPr kumimoji="1" lang="en-US" altLang="ja-JP" sz="1300">
              <a:latin typeface="Times" panose="02020603050405020304" pitchFamily="18" charset="0"/>
              <a:ea typeface="Osaka"/>
              <a:cs typeface="Osaka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0E5D27B-4FD5-947E-B7D9-C07FDB4192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6A2D65D-EED7-52D9-473A-9BC0BD80FA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4DD8DFF-41FB-8018-DF77-5986135A87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E23EAB-68E2-4B7B-B2A7-D87F34C5D17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74500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2839365-BB2C-98BA-6252-4AE3DDE879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1B6E7CF-6871-BF1B-A1CC-F6C76731E8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D52A5B4-40CF-2066-7C55-14415FCADF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5660A1-F5B9-418E-AB9F-ED71E36DA8C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19378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BFF9F58-6B90-F70D-0887-F28A5FE6AC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BD045D-62C4-AAC5-07D8-80D5611C78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4081E4F-1F77-87CB-A444-800334DAE5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1644C9-1E28-49AF-AF73-7C8904E2057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30930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C61FAB-4820-705F-917F-D19B6B4FF1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664F2D-B066-B241-E94D-35D19F9B7B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7CE75C-962E-60EF-0C68-7C02EF9530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102BD6-99F5-4182-9914-B98B8B9D0EB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96665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CBBA48F-11B2-9644-F45F-3887B4A966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C1BCA93-9C9B-CC75-E2EA-96CBD3CCEC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2CB83DE-0748-D5B7-52B7-F91214A21B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271F1A-8107-44B3-B40D-5A8C70F0AB4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26659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A62D6D0-6BC8-0F94-33E7-EE90C703AE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64D2314-8092-6538-DC4A-4DFD2313A3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EDF61ED-C3BA-9437-848D-D129DC9146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F00E19-37A8-4CD7-921A-955331F7019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06981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3B5510-7DA6-684F-48C5-81271327C8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47DED61-0E3B-E6A9-CBE1-DE2AF3C465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0DA2735-AAEB-6377-5F28-65F32888D9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C27FF-D405-4BE6-854A-7A1248FED53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9877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589FBD-6704-CC95-B91C-64BFFD4C76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A96D74-F297-D488-4413-C7C52D2F31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0B724E-D2DF-4EA8-9973-35D8267F61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062090-0BBE-435D-A123-0CDE18580E8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87247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27BFFC-5FBA-EB9A-1655-A19CD2CD3B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F0D10E-A859-2349-2852-56223F0258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2E0CB9-1001-9404-D448-77DD724CEE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0549A7-32B3-4FFA-9549-11635A72342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13148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FBA15C1-18EF-8305-5345-83F2CAD82D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9ED0D76-499A-6484-0086-B24E8EE004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6155FF-36A0-D725-E860-776F098408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274562-53DA-488A-B2BC-1C88B5B0BEC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16910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BAB043F-9D29-1A86-2F29-5FC021EAAB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71FAE5E-3D0B-B72D-595E-629AB47C9C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5482C5B-CCEB-1F39-3D9F-F6E167AF91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7947B-E9D0-44F7-8E17-C8189AE3A30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63559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8185E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D5544AC-3347-8BB5-54AD-3B2564C71A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204710B-8D64-6910-6EA5-094D101B02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C2DC936-1A7F-F1DE-D9D7-9BD8F1F4DA2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4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0C9BE75-6F10-D926-BA4B-248149B594A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4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649D5B6-D19C-C578-D48D-8C407748A92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 smtClean="0"/>
            </a:lvl1pPr>
          </a:lstStyle>
          <a:p>
            <a:pPr>
              <a:defRPr/>
            </a:pPr>
            <a:fld id="{9B02F930-5E17-4DC7-858E-5081090446D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7B5A93A5-931C-32E0-7E6D-CC390B62F7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6438" y="1708150"/>
            <a:ext cx="8237537" cy="2286000"/>
          </a:xfrm>
          <a:solidFill>
            <a:srgbClr val="000080"/>
          </a:solidFill>
          <a:ln>
            <a:solidFill>
              <a:srgbClr val="00FF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ja-JP" altLang="en-US" sz="48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日本臨床麻酔学会</a:t>
            </a:r>
            <a:br>
              <a:rPr lang="en-US" altLang="ja-JP" sz="48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</a:br>
            <a:r>
              <a:rPr lang="ja-JP" altLang="en-US" sz="48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ＣＯ Ｉ 開示</a:t>
            </a:r>
            <a:br>
              <a:rPr lang="en-US" altLang="ja-JP" sz="40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</a:br>
            <a:r>
              <a:rPr lang="ja-JP" altLang="en-US" sz="16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　</a:t>
            </a:r>
            <a:br>
              <a:rPr lang="en-US" altLang="ja-JP" sz="2400" b="1" i="1">
                <a:solidFill>
                  <a:srgbClr val="FFFF1F"/>
                </a:solidFill>
                <a:ea typeface="ＭＳ Ｐゴシック" panose="020B0600070205080204" pitchFamily="50" charset="-128"/>
              </a:rPr>
            </a:br>
            <a:r>
              <a:rPr lang="ja-JP" altLang="en-US" sz="2400" b="1" i="1">
                <a:solidFill>
                  <a:srgbClr val="FFFF1F"/>
                </a:solidFill>
                <a:ea typeface="ＭＳ Ｐゴシック" panose="020B0600070205080204" pitchFamily="50" charset="-128"/>
              </a:rPr>
              <a:t>筆頭発表者名：　○○　○○</a:t>
            </a:r>
            <a:endParaRPr lang="en-US" altLang="ja-JP" sz="2400" b="1" i="1">
              <a:solidFill>
                <a:srgbClr val="FFFF1F"/>
              </a:solidFill>
              <a:ea typeface="ＭＳ Ｐゴシック" panose="020B0600070205080204" pitchFamily="50" charset="-128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B8290394-E883-7BB1-300D-1304090388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73275" y="4135438"/>
            <a:ext cx="8167688" cy="1600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en-US" altLang="ja-JP" sz="2800" b="1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8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　演題発表に関連し、開示すべき</a:t>
            </a:r>
            <a:r>
              <a:rPr lang="en-US" altLang="ja-JP" sz="28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CO I </a:t>
            </a:r>
            <a:r>
              <a:rPr lang="ja-JP" altLang="en-US" sz="28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関係にある</a:t>
            </a:r>
            <a:endParaRPr lang="en-US" altLang="ja-JP" sz="2800" b="1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8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　企業などはありません。</a:t>
            </a:r>
            <a:endParaRPr lang="en-US" altLang="ja-JP" sz="2800" b="1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ja-JP" sz="700" b="1" i="1">
              <a:solidFill>
                <a:srgbClr val="FFFF1F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ja-JP" b="1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4100" name="正方形/長方形 3">
            <a:extLst>
              <a:ext uri="{FF2B5EF4-FFF2-40B4-BE49-F238E27FC236}">
                <a16:creationId xmlns:a16="http://schemas.microsoft.com/office/drawing/2014/main" id="{4C7419BB-CA20-5812-0CE3-41D6635153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125" y="241300"/>
            <a:ext cx="60626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ja-JP" sz="240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【</a:t>
            </a:r>
            <a:r>
              <a:rPr kumimoji="0" lang="ja-JP" altLang="en-US" sz="240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スライド例</a:t>
            </a:r>
            <a:r>
              <a:rPr kumimoji="0" lang="en-US" altLang="ja-JP" sz="240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】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ja-JP" altLang="en-US" sz="240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口頭発表時、申告すべきＣＯＩ状態がない場合</a:t>
            </a:r>
          </a:p>
        </p:txBody>
      </p:sp>
      <p:sp>
        <p:nvSpPr>
          <p:cNvPr id="4101" name="正方形/長方形 4">
            <a:extLst>
              <a:ext uri="{FF2B5EF4-FFF2-40B4-BE49-F238E27FC236}">
                <a16:creationId xmlns:a16="http://schemas.microsoft.com/office/drawing/2014/main" id="{F5BBFFBD-ADAC-FCDA-80BB-0836164AFE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8475" y="1419225"/>
            <a:ext cx="8642350" cy="4586288"/>
          </a:xfrm>
          <a:prstGeom prst="rect">
            <a:avLst/>
          </a:prstGeom>
          <a:noFill/>
          <a:ln w="381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ja-JP" altLang="en-US"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>
            <a:extLst>
              <a:ext uri="{FF2B5EF4-FFF2-40B4-BE49-F238E27FC236}">
                <a16:creationId xmlns:a16="http://schemas.microsoft.com/office/drawing/2014/main" id="{C2C5CB67-05DD-C3DB-8304-E9FCC57A18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64063" y="295275"/>
            <a:ext cx="3028950" cy="461963"/>
          </a:xfrm>
        </p:spPr>
        <p:txBody>
          <a:bodyPr wrap="none">
            <a:spAutoFit/>
          </a:bodyPr>
          <a:lstStyle/>
          <a:p>
            <a:r>
              <a:rPr lang="ja-JP" altLang="en-US" sz="240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利益相反（</a:t>
            </a:r>
            <a:r>
              <a:rPr lang="en-US" altLang="ja-JP" sz="240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COI</a:t>
            </a:r>
            <a:r>
              <a:rPr lang="ja-JP" altLang="en-US" sz="240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）　開示</a:t>
            </a:r>
          </a:p>
        </p:txBody>
      </p:sp>
      <p:sp>
        <p:nvSpPr>
          <p:cNvPr id="6147" name="テキスト ボックス 1">
            <a:extLst>
              <a:ext uri="{FF2B5EF4-FFF2-40B4-BE49-F238E27FC236}">
                <a16:creationId xmlns:a16="http://schemas.microsoft.com/office/drawing/2014/main" id="{F8BBD865-C651-B215-7E4D-6C07F0C2A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3850" y="6278563"/>
            <a:ext cx="90043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600">
                <a:solidFill>
                  <a:schemeClr val="bg1"/>
                </a:solidFill>
                <a:latin typeface="ＭＳ Ｐゴシック" panose="020B0600070205080204" pitchFamily="50" charset="-128"/>
              </a:rPr>
              <a:t>(</a:t>
            </a:r>
            <a:r>
              <a:rPr lang="ja-JP" altLang="en-US" sz="1600">
                <a:solidFill>
                  <a:schemeClr val="bg1"/>
                </a:solidFill>
                <a:latin typeface="ＭＳ Ｐゴシック" panose="020B0600070205080204" pitchFamily="50" charset="-128"/>
              </a:rPr>
              <a:t>演題登録日の</a:t>
            </a:r>
            <a:r>
              <a:rPr lang="en-US" altLang="ja-JP" sz="1600">
                <a:solidFill>
                  <a:schemeClr val="bg1"/>
                </a:solidFill>
                <a:latin typeface="ＭＳ Ｐゴシック" panose="020B0600070205080204" pitchFamily="50" charset="-128"/>
              </a:rPr>
              <a:t>1</a:t>
            </a:r>
            <a:r>
              <a:rPr lang="ja-JP" altLang="en-US" sz="1600">
                <a:solidFill>
                  <a:schemeClr val="bg1"/>
                </a:solidFill>
                <a:latin typeface="ＭＳ Ｐゴシック" panose="020B0600070205080204" pitchFamily="50" charset="-128"/>
              </a:rPr>
              <a:t>年前から演題発表日まで）上記、相違ありません。</a:t>
            </a:r>
          </a:p>
        </p:txBody>
      </p:sp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97242AFC-0D3E-C1BD-8CE3-D9241BCA531A}"/>
              </a:ext>
            </a:extLst>
          </p:cNvPr>
          <p:cNvGraphicFramePr>
            <a:graphicFrameLocks noGrp="1"/>
          </p:cNvGraphicFramePr>
          <p:nvPr/>
        </p:nvGraphicFramePr>
        <p:xfrm>
          <a:off x="1436688" y="915988"/>
          <a:ext cx="9351962" cy="5191125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2250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18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5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112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21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3204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発表者名</a:t>
                      </a:r>
                      <a:endParaRPr lang="ja-JP" altLang="en-US" sz="1300" b="0" i="0" u="none" strike="noStrike" baseline="0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endParaRPr lang="ja-JP" altLang="en-US" sz="1300" b="0" i="0" u="none" strike="noStrike" baseline="0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所属</a:t>
                      </a:r>
                      <a:r>
                        <a:rPr lang="en-US" altLang="ja-JP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  <a:r>
                        <a:rPr lang="ja-JP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身分</a:t>
                      </a:r>
                      <a:endParaRPr lang="ja-JP" altLang="en-US" sz="1300" b="0" i="0" u="none" strike="noStrike" baseline="0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所属／身分</a:t>
                      </a:r>
                      <a:endParaRPr lang="ja-JP" altLang="en-US" sz="1300" b="1" i="0" u="none" strike="noStrike" baseline="0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endParaRPr lang="ja-JP" altLang="en-US" sz="1300" b="0" i="0" u="none" strike="noStrike" baseline="0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046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endParaRPr lang="ja-JP" altLang="en-US" sz="1300" b="0" i="0" u="none" strike="noStrike" baseline="0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金額</a:t>
                      </a:r>
                      <a:br>
                        <a:rPr lang="zh-TW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lang="zh-TW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（年間）</a:t>
                      </a:r>
                      <a:endParaRPr lang="zh-TW" altLang="en-US" sz="1300" b="0" i="0" u="none" strike="noStrike" baseline="0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該当の状況</a:t>
                      </a:r>
                      <a:b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有　無</a:t>
                      </a:r>
                      <a:endParaRPr lang="ja-JP" altLang="en-US" sz="1300" b="0" i="0" u="none" strike="noStrike" baseline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　該当の</a:t>
                      </a:r>
                      <a:r>
                        <a:rPr lang="ja-JP" altLang="en-US" sz="1300" u="none" strike="noStrike" baseline="0" dirty="0" err="1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有るの</a:t>
                      </a:r>
                      <a:r>
                        <a:rPr lang="ja-JP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場合、企業名等　　</a:t>
                      </a:r>
                      <a:endParaRPr lang="ja-JP" altLang="en-US" sz="1300" b="0" i="0" u="none" strike="noStrike" baseline="0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金額（円）</a:t>
                      </a:r>
                      <a:endParaRPr lang="ja-JP" altLang="en-US" sz="1300" b="0" i="0" u="none" strike="noStrike" baseline="0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68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ja-JP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(1)</a:t>
                      </a:r>
                      <a:r>
                        <a:rPr lang="ja-JP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役員・顧問職</a:t>
                      </a:r>
                      <a:endParaRPr lang="ja-JP" altLang="en-US" sz="1300" b="0" i="0" u="none" strike="noStrike" baseline="0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100</a:t>
                      </a:r>
                      <a:r>
                        <a:rPr lang="ja-JP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万円以上</a:t>
                      </a:r>
                      <a:endParaRPr lang="ja-JP" altLang="en-US" sz="1300" b="0" i="0" u="none" strike="noStrike" baseline="0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□　□</a:t>
                      </a:r>
                      <a:endParaRPr lang="ja-JP" altLang="en-US" sz="1300" b="0" i="0" u="none" strike="noStrike" baseline="0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endParaRPr lang="ja-JP" altLang="en-US" sz="1300" b="0" i="0" u="none" strike="noStrike" baseline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endParaRPr lang="ja-JP" altLang="en-US" sz="1300" b="0" i="0" u="none" strike="noStrike" baseline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968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ja-JP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(2)</a:t>
                      </a:r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株</a:t>
                      </a:r>
                      <a:endParaRPr lang="ja-JP" altLang="en-US" sz="1300" b="0" i="0" u="none" strike="noStrike" baseline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利益</a:t>
                      </a:r>
                      <a:r>
                        <a:rPr lang="en-US" altLang="ja-JP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100</a:t>
                      </a:r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万円以上</a:t>
                      </a:r>
                      <a:b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または全株式の</a:t>
                      </a:r>
                      <a:r>
                        <a:rPr lang="en-US" altLang="ja-JP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</a:t>
                      </a:r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％以上</a:t>
                      </a:r>
                      <a:endParaRPr lang="ja-JP" altLang="en-US" sz="1300" b="0" i="0" u="none" strike="noStrike" baseline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□　□</a:t>
                      </a:r>
                      <a:endParaRPr lang="ja-JP" altLang="en-US" sz="1300" b="0" i="0" u="none" strike="noStrike" baseline="0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endParaRPr lang="ja-JP" altLang="en-US" sz="1300" b="0" i="0" u="none" strike="noStrike" baseline="0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endParaRPr lang="ja-JP" altLang="en-US" sz="1300" b="0" i="0" u="none" strike="noStrike" baseline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968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TW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(3)</a:t>
                      </a:r>
                      <a:r>
                        <a:rPr lang="zh-TW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特許権使用料</a:t>
                      </a:r>
                      <a:endParaRPr lang="zh-TW" altLang="en-US" sz="1300" b="0" i="0" u="none" strike="noStrike" baseline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100</a:t>
                      </a:r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万円以上</a:t>
                      </a:r>
                      <a:b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</a:t>
                      </a:r>
                      <a:r>
                        <a:rPr lang="en-US" altLang="ja-JP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</a:t>
                      </a:r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企業当たり）</a:t>
                      </a:r>
                      <a:endParaRPr lang="ja-JP" altLang="en-US" sz="1300" b="0" i="0" u="none" strike="noStrike" baseline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□　□</a:t>
                      </a:r>
                      <a:endParaRPr lang="ja-JP" altLang="en-US" sz="1300" b="0" i="0" u="none" strike="noStrike" baseline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endParaRPr lang="ja-JP" altLang="en-US" sz="1300" b="0" i="0" u="none" strike="noStrike" baseline="0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endParaRPr lang="ja-JP" altLang="en-US" sz="1300" b="0" i="0" u="none" strike="noStrike" baseline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968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ja-JP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(4)</a:t>
                      </a:r>
                      <a:r>
                        <a:rPr lang="ja-JP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講演料など</a:t>
                      </a:r>
                      <a:endParaRPr lang="ja-JP" altLang="en-US" sz="1300" b="0" i="0" u="none" strike="noStrike" baseline="0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100</a:t>
                      </a:r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万円以上</a:t>
                      </a:r>
                      <a:b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</a:t>
                      </a:r>
                      <a:r>
                        <a:rPr lang="en-US" altLang="ja-JP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</a:t>
                      </a:r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企業当たり）</a:t>
                      </a:r>
                      <a:endParaRPr lang="ja-JP" altLang="en-US" sz="1300" b="0" i="0" u="none" strike="noStrike" baseline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□　□</a:t>
                      </a:r>
                      <a:endParaRPr lang="ja-JP" altLang="en-US" sz="1300" b="0" i="0" u="none" strike="noStrike" baseline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endParaRPr lang="ja-JP" altLang="en-US" sz="1300" b="0" i="0" u="none" strike="noStrike" baseline="0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endParaRPr lang="ja-JP" altLang="en-US" sz="1300" b="0" i="0" u="none" strike="noStrike" baseline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968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ja-JP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(5)</a:t>
                      </a:r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原稿料など</a:t>
                      </a:r>
                      <a:endParaRPr lang="ja-JP" altLang="en-US" sz="1300" b="0" i="0" u="none" strike="noStrike" baseline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100</a:t>
                      </a:r>
                      <a:r>
                        <a:rPr lang="ja-JP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万円以上</a:t>
                      </a:r>
                      <a:br>
                        <a:rPr lang="ja-JP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lang="ja-JP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</a:t>
                      </a:r>
                      <a:r>
                        <a:rPr lang="en-US" altLang="ja-JP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</a:t>
                      </a:r>
                      <a:r>
                        <a:rPr lang="ja-JP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企業当たり）</a:t>
                      </a:r>
                      <a:endParaRPr lang="ja-JP" altLang="en-US" sz="1300" b="0" i="0" u="none" strike="noStrike" baseline="0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□　□</a:t>
                      </a:r>
                      <a:endParaRPr lang="ja-JP" altLang="en-US" sz="1300" b="0" i="0" u="none" strike="noStrike" baseline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endParaRPr lang="ja-JP" altLang="en-US" sz="1300" b="0" i="0" u="none" strike="noStrike" baseline="0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endParaRPr lang="ja-JP" altLang="en-US" sz="1300" b="0" i="0" u="none" strike="noStrike" baseline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968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ja-JP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(6)</a:t>
                      </a:r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研究費</a:t>
                      </a:r>
                      <a:endParaRPr lang="ja-JP" altLang="en-US" sz="1300" b="0" i="0" u="none" strike="noStrike" baseline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200</a:t>
                      </a:r>
                      <a:r>
                        <a:rPr lang="zh-TW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万円以上</a:t>
                      </a:r>
                      <a:endParaRPr lang="zh-TW" altLang="en-US" sz="1300" b="0" i="0" u="none" strike="noStrike" baseline="0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□　□</a:t>
                      </a:r>
                      <a:endParaRPr lang="ja-JP" altLang="en-US" sz="1300" b="0" i="0" u="none" strike="noStrike" baseline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endParaRPr lang="ja-JP" altLang="en-US" sz="1300" b="0" i="0" u="none" strike="noStrike" baseline="0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endParaRPr lang="ja-JP" altLang="en-US" sz="1300" b="0" i="0" u="none" strike="noStrike" baseline="0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968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(7)</a:t>
                      </a:r>
                      <a:r>
                        <a:rPr lang="zh-CN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奨学寄</a:t>
                      </a:r>
                      <a:r>
                        <a:rPr lang="ja-JP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付</a:t>
                      </a:r>
                      <a:r>
                        <a:rPr lang="zh-CN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金</a:t>
                      </a:r>
                      <a:br>
                        <a:rPr lang="zh-CN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lang="zh-CN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    （奨励寄付金）</a:t>
                      </a:r>
                      <a:endParaRPr lang="zh-CN" altLang="en-US" sz="1300" b="0" i="0" u="none" strike="noStrike" baseline="0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200</a:t>
                      </a:r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万円以上</a:t>
                      </a:r>
                      <a:endParaRPr lang="ja-JP" altLang="en-US" sz="1300" b="0" i="0" u="none" strike="noStrike" baseline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□　□</a:t>
                      </a:r>
                      <a:endParaRPr lang="ja-JP" altLang="en-US" sz="1300" b="0" i="0" u="none" strike="noStrike" baseline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endParaRPr lang="ja-JP" altLang="en-US" sz="1300" b="0" i="0" u="none" strike="noStrike" baseline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endParaRPr lang="ja-JP" altLang="en-US" sz="1300" b="0" i="0" u="none" strike="noStrike" baseline="0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968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ja-JP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(8)</a:t>
                      </a:r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その他報酬</a:t>
                      </a:r>
                      <a:endParaRPr lang="ja-JP" altLang="en-US" sz="1300" b="0" i="0" u="none" strike="noStrike" baseline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30</a:t>
                      </a:r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万円以上</a:t>
                      </a:r>
                      <a:endParaRPr lang="ja-JP" altLang="en-US" sz="1300" b="0" i="0" u="none" strike="noStrike" baseline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□　□</a:t>
                      </a:r>
                      <a:endParaRPr lang="ja-JP" altLang="en-US" sz="1300" b="0" i="0" u="none" strike="noStrike" baseline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baseline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endParaRPr lang="ja-JP" altLang="en-US" sz="1300" b="0" i="0" u="none" strike="noStrike" baseline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300" u="none" strike="noStrike" baseline="0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endParaRPr lang="ja-JP" altLang="en-US" sz="1300" b="0" i="0" u="none" strike="noStrike" baseline="0" dirty="0">
                        <a:solidFill>
                          <a:schemeClr val="bg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8573" marR="8573" marT="857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362</Words>
  <Application>Microsoft Office PowerPoint</Application>
  <PresentationFormat>ワイド画面</PresentationFormat>
  <Paragraphs>104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Times New Roman</vt:lpstr>
      <vt:lpstr>ＭＳ Ｐゴシック</vt:lpstr>
      <vt:lpstr>Arial</vt:lpstr>
      <vt:lpstr>HGP創英角ｺﾞｼｯｸUB</vt:lpstr>
      <vt:lpstr>Times</vt:lpstr>
      <vt:lpstr>Osaka</vt:lpstr>
      <vt:lpstr>Default Design</vt:lpstr>
      <vt:lpstr>日本臨床麻酔学会 ＣＯ Ｉ 開示 　 筆頭発表者名：　○○　○○</vt:lpstr>
      <vt:lpstr>利益相反（COI）　開示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日本臨床麻酔学会 ＣＯ Ｉ 開示 　 筆頭発表者名：　○○　○○</dc:title>
  <dc:subject/>
  <dc:creator>tai-motoshima</dc:creator>
  <cp:keywords/>
  <dc:description/>
  <cp:lastModifiedBy>柏木 絵麻 (Ema Kashiki)</cp:lastModifiedBy>
  <cp:revision>90</cp:revision>
  <dcterms:created xsi:type="dcterms:W3CDTF">2010-05-23T15:05:50Z</dcterms:created>
  <dcterms:modified xsi:type="dcterms:W3CDTF">2026-10-06T08:37:12Z</dcterms:modified>
  <cp:category/>
</cp:coreProperties>
</file>