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D15D8-5E73-4AF4-AA8B-C5FBDF735DA6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BBC21-AEA4-426F-9884-D518935DD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43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03EFB-24B3-8582-EC0C-A473BD7F5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9D2235B6-84A4-FBCD-92B3-7FA6D07D05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9862EC3-1947-4236-AC57-7C1DD0487B6D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BC0F5AC-811E-B56B-216D-90B0AE9386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6B0FA02F-3B33-4826-E9E4-D13F64975D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589842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727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60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47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0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64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453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76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7054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869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94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633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579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quare.umin.ac.jp/jscvs/#rinen201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7DEBC-77F2-9366-0AB2-EC6BDE46C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0AB3555-0688-50EC-C8F7-04D2BE60FF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231" y="418282"/>
            <a:ext cx="8237538" cy="1509583"/>
          </a:xfr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r>
              <a:rPr lang="en-US" altLang="ja-JP" sz="3200" dirty="0">
                <a:latin typeface="Arial" panose="020B0604020202020204" pitchFamily="34" charset="0"/>
                <a:ea typeface="HG創英角ｺﾞｼｯｸUB" panose="020B0909000000000000" pitchFamily="49" charset="-128"/>
                <a:cs typeface="Arial" panose="020B0604020202020204" pitchFamily="34" charset="0"/>
              </a:rPr>
              <a:t>The Japanese Society for </a:t>
            </a:r>
            <a:br>
              <a:rPr lang="en-US" altLang="ja-JP" sz="3200" dirty="0">
                <a:latin typeface="Arial" panose="020B0604020202020204" pitchFamily="34" charset="0"/>
                <a:ea typeface="HG創英角ｺﾞｼｯｸUB" panose="020B0909000000000000" pitchFamily="49" charset="-128"/>
                <a:cs typeface="Arial" panose="020B0604020202020204" pitchFamily="34" charset="0"/>
              </a:rPr>
            </a:br>
            <a:r>
              <a:rPr lang="en-US" altLang="ja-JP" sz="3200" dirty="0">
                <a:latin typeface="Arial" panose="020B0604020202020204" pitchFamily="34" charset="0"/>
                <a:ea typeface="HG創英角ｺﾞｼｯｸUB" panose="020B0909000000000000" pitchFamily="49" charset="-128"/>
                <a:cs typeface="Arial" panose="020B0604020202020204" pitchFamily="34" charset="0"/>
              </a:rPr>
              <a:t>Cardiovascular Surgery</a:t>
            </a:r>
            <a:br>
              <a:rPr lang="en-US" altLang="ja-JP" sz="3200" dirty="0">
                <a:latin typeface="Arial" panose="020B0604020202020204" pitchFamily="34" charset="0"/>
                <a:ea typeface="HG創英角ｺﾞｼｯｸUB" panose="020B0909000000000000" pitchFamily="49" charset="-128"/>
                <a:cs typeface="Arial" panose="020B0604020202020204" pitchFamily="34" charset="0"/>
              </a:rPr>
            </a:br>
            <a:r>
              <a:rPr lang="en-US" altLang="ja-JP" sz="3200" dirty="0">
                <a:latin typeface="Arial" panose="020B0604020202020204" pitchFamily="34" charset="0"/>
                <a:ea typeface="HG創英角ｺﾞｼｯｸUB" panose="020B0909000000000000" pitchFamily="49" charset="-128"/>
                <a:cs typeface="Arial" panose="020B0604020202020204" pitchFamily="34" charset="0"/>
              </a:rPr>
              <a:t>COI Disclosure</a:t>
            </a:r>
            <a:r>
              <a:rPr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endParaRPr lang="en-US" altLang="ja-JP" sz="3200" i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pic>
        <p:nvPicPr>
          <p:cNvPr id="4" name="Picture 7" descr="マーク">
            <a:hlinkClick r:id="rId3"/>
            <a:extLst>
              <a:ext uri="{FF2B5EF4-FFF2-40B4-BE49-F238E27FC236}">
                <a16:creationId xmlns:a16="http://schemas.microsoft.com/office/drawing/2014/main" id="{01C62354-132A-0766-6E42-D3B94EDFAB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107504" y="44624"/>
            <a:ext cx="1400175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6">
            <a:extLst>
              <a:ext uri="{FF2B5EF4-FFF2-40B4-BE49-F238E27FC236}">
                <a16:creationId xmlns:a16="http://schemas.microsoft.com/office/drawing/2014/main" id="{74B946D8-8A36-0978-BC38-00B0EFECB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80129"/>
            <a:ext cx="9144000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anchor="ctr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37931725" indent="-37474525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4572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9144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1371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18288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kumimoji="0" lang="en-US" altLang="ja-JP" sz="3200" u="sng" dirty="0">
                <a:solidFill>
                  <a:prstClr val="black"/>
                </a:solidFill>
                <a:latin typeface="Arial" charset="0"/>
              </a:rPr>
              <a:t>Presenting</a:t>
            </a:r>
            <a:r>
              <a:rPr kumimoji="0" lang="en-US" altLang="ja-JP" u="sng" dirty="0">
                <a:solidFill>
                  <a:prstClr val="black"/>
                </a:solidFill>
                <a:latin typeface="Arial" charset="0"/>
              </a:rPr>
              <a:t> author: </a:t>
            </a:r>
            <a:r>
              <a:rPr kumimoji="0" lang="en-US" altLang="ja-JP" u="sng" dirty="0">
                <a:solidFill>
                  <a:srgbClr val="1C1C1C"/>
                </a:solidFill>
                <a:latin typeface="Arial" charset="0"/>
              </a:rPr>
              <a:t>●●</a:t>
            </a:r>
            <a:r>
              <a:rPr kumimoji="0" lang="ja-JP" altLang="en-US" u="sng" dirty="0">
                <a:solidFill>
                  <a:srgbClr val="1C1C1C"/>
                </a:solidFill>
                <a:latin typeface="Arial" charset="0"/>
              </a:rPr>
              <a:t> </a:t>
            </a:r>
            <a:r>
              <a:rPr kumimoji="0" lang="en-US" altLang="ja-JP" u="sng" dirty="0">
                <a:solidFill>
                  <a:srgbClr val="1C1C1C"/>
                </a:solidFill>
                <a:latin typeface="Arial" charset="0"/>
              </a:rPr>
              <a:t>●●</a:t>
            </a:r>
            <a:endParaRPr kumimoji="0" lang="en-US" altLang="ja-JP" u="sng" dirty="0">
              <a:solidFill>
                <a:srgbClr val="1C1C1C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107BB1C-48DE-D1B4-CABC-D8A93715823D}"/>
              </a:ext>
            </a:extLst>
          </p:cNvPr>
          <p:cNvSpPr txBox="1"/>
          <p:nvPr/>
        </p:nvSpPr>
        <p:spPr>
          <a:xfrm>
            <a:off x="453231" y="2829730"/>
            <a:ext cx="823753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　</a:t>
            </a:r>
            <a:r>
              <a:rPr lang="en-US" altLang="ja-JP" sz="2800" dirty="0" err="1"/>
              <a:t>Exective</a:t>
            </a:r>
            <a:r>
              <a:rPr lang="en-US" altLang="ja-JP" sz="2800" dirty="0"/>
              <a:t>/ advisor </a:t>
            </a:r>
            <a:r>
              <a:rPr lang="ja-JP" altLang="en-US" sz="2800" dirty="0"/>
              <a:t>：</a:t>
            </a:r>
            <a:r>
              <a:rPr lang="en-US" altLang="ja-JP" sz="2800" dirty="0"/>
              <a:t>		AB  Pharma Co.,</a:t>
            </a:r>
          </a:p>
          <a:p>
            <a:r>
              <a:rPr lang="ja-JP" altLang="en-US" sz="2800" dirty="0"/>
              <a:t>　</a:t>
            </a:r>
            <a:r>
              <a:rPr lang="en-US" altLang="ja-JP" sz="2800" dirty="0"/>
              <a:t>Stocks</a:t>
            </a:r>
            <a:r>
              <a:rPr lang="ja-JP" altLang="en-US" sz="2800" dirty="0"/>
              <a:t> ：</a:t>
            </a:r>
            <a:r>
              <a:rPr lang="en-US" altLang="ja-JP" sz="2800" dirty="0"/>
              <a:t>				CD Pharma Co.,</a:t>
            </a:r>
          </a:p>
          <a:p>
            <a:r>
              <a:rPr lang="ja-JP" altLang="en-US" sz="2800" dirty="0"/>
              <a:t>　</a:t>
            </a:r>
            <a:r>
              <a:rPr lang="en-US" altLang="ja-JP" sz="2800" dirty="0"/>
              <a:t>Patent royalties </a:t>
            </a:r>
            <a:r>
              <a:rPr lang="ja-JP" altLang="en-US" sz="2800" dirty="0"/>
              <a:t>：</a:t>
            </a:r>
            <a:r>
              <a:rPr lang="en-US" altLang="ja-JP" sz="2800" dirty="0"/>
              <a:t>			None</a:t>
            </a:r>
          </a:p>
          <a:p>
            <a:r>
              <a:rPr lang="ja-JP" altLang="en-US" sz="2800" dirty="0"/>
              <a:t>　</a:t>
            </a:r>
            <a:r>
              <a:rPr lang="en-US" altLang="ja-JP" sz="2800" dirty="0"/>
              <a:t>Remuneration for lecture</a:t>
            </a:r>
            <a:r>
              <a:rPr lang="ja-JP" altLang="en-US" sz="2800" dirty="0"/>
              <a:t> </a:t>
            </a:r>
            <a:r>
              <a:rPr lang="ja-JP" altLang="en-US" sz="2800"/>
              <a:t>：</a:t>
            </a:r>
            <a:r>
              <a:rPr lang="en-US" altLang="ja-JP" sz="2800" dirty="0"/>
              <a:t>	None</a:t>
            </a:r>
          </a:p>
          <a:p>
            <a:r>
              <a:rPr lang="ja-JP" altLang="en-US" sz="2800" dirty="0"/>
              <a:t>　</a:t>
            </a:r>
            <a:r>
              <a:rPr lang="en-US" altLang="ja-JP" sz="2800" dirty="0"/>
              <a:t>Manuscript fees, etc.</a:t>
            </a:r>
            <a:r>
              <a:rPr lang="ja-JP" altLang="en-US" sz="2800" dirty="0"/>
              <a:t>：</a:t>
            </a:r>
            <a:r>
              <a:rPr lang="en-US" altLang="ja-JP" sz="2800" dirty="0"/>
              <a:t>		None</a:t>
            </a:r>
          </a:p>
          <a:p>
            <a:r>
              <a:rPr lang="ja-JP" altLang="en-US" sz="2800" dirty="0"/>
              <a:t>　</a:t>
            </a:r>
            <a:r>
              <a:rPr lang="en-US" altLang="ja-JP" sz="2800" dirty="0"/>
              <a:t>Research expenses</a:t>
            </a:r>
            <a:r>
              <a:rPr lang="ja-JP" altLang="en-US" sz="2800" dirty="0"/>
              <a:t> ：</a:t>
            </a:r>
            <a:r>
              <a:rPr lang="en-US" altLang="ja-JP" sz="2800" dirty="0"/>
              <a:t>		None</a:t>
            </a:r>
          </a:p>
          <a:p>
            <a:r>
              <a:rPr lang="ja-JP" altLang="en-US" sz="2800" dirty="0"/>
              <a:t>　</a:t>
            </a:r>
            <a:r>
              <a:rPr lang="en-US" altLang="ja-JP" sz="2800" dirty="0"/>
              <a:t>Scholarship donation</a:t>
            </a:r>
            <a:r>
              <a:rPr lang="ja-JP" altLang="en-US" sz="2800" dirty="0"/>
              <a:t> ：</a:t>
            </a:r>
            <a:r>
              <a:rPr lang="en-US" altLang="ja-JP" sz="2800" dirty="0"/>
              <a:t>		None</a:t>
            </a:r>
          </a:p>
          <a:p>
            <a:r>
              <a:rPr lang="ja-JP" altLang="en-US" sz="2800" dirty="0"/>
              <a:t>　</a:t>
            </a:r>
            <a:r>
              <a:rPr lang="en-US" altLang="ja-JP" sz="2800" dirty="0"/>
              <a:t>Endowed chair belongs</a:t>
            </a:r>
            <a:r>
              <a:rPr lang="ja-JP" altLang="en-US" sz="2800" dirty="0"/>
              <a:t> ：</a:t>
            </a:r>
            <a:r>
              <a:rPr lang="en-US" altLang="ja-JP" sz="2800" dirty="0"/>
              <a:t>	None</a:t>
            </a:r>
          </a:p>
          <a:p>
            <a:r>
              <a:rPr lang="ja-JP" altLang="en-US" sz="2800" dirty="0"/>
              <a:t>　</a:t>
            </a:r>
            <a:r>
              <a:rPr lang="en-US" altLang="ja-JP" sz="2800" dirty="0"/>
              <a:t>Other rewards</a:t>
            </a:r>
            <a:r>
              <a:rPr lang="ja-JP" altLang="en-US" sz="2800" dirty="0"/>
              <a:t> ：</a:t>
            </a:r>
            <a:r>
              <a:rPr lang="en-US" altLang="ja-JP" sz="2800" dirty="0"/>
              <a:t>			None</a:t>
            </a:r>
          </a:p>
        </p:txBody>
      </p:sp>
    </p:spTree>
    <p:extLst>
      <p:ext uri="{BB962C8B-B14F-4D97-AF65-F5344CB8AC3E}">
        <p14:creationId xmlns:p14="http://schemas.microsoft.com/office/powerpoint/2010/main" val="520068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92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HG創英角ｺﾞｼｯｸUB</vt:lpstr>
      <vt:lpstr>Arial</vt:lpstr>
      <vt:lpstr>Calibri</vt:lpstr>
      <vt:lpstr>Times New Roman</vt:lpstr>
      <vt:lpstr>Office ​​テーマ</vt:lpstr>
      <vt:lpstr>The Japanese Society for  Cardiovascular Surgery COI Disclosure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日本心臓血管外科学会 ＣＯ Ｉ 開示 　 筆頭発表者名：　○○　○○</dc:title>
  <dc:creator>北里 暁裕</dc:creator>
  <cp:lastModifiedBy>前小屋 みゆき (Miyuki Maekoya)</cp:lastModifiedBy>
  <cp:revision>23</cp:revision>
  <dcterms:created xsi:type="dcterms:W3CDTF">2017-02-08T10:44:40Z</dcterms:created>
  <dcterms:modified xsi:type="dcterms:W3CDTF">2025-02-05T05:57:04Z</dcterms:modified>
</cp:coreProperties>
</file>