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30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41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919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91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008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08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43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522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85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6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572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493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41371-F77B-4549-B469-EB6B01EEBDA0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17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4"/>
          <p:cNvSpPr txBox="1">
            <a:spLocks noChangeArrowheads="1"/>
          </p:cNvSpPr>
          <p:nvPr/>
        </p:nvSpPr>
        <p:spPr bwMode="auto">
          <a:xfrm>
            <a:off x="549281" y="197438"/>
            <a:ext cx="8045437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26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Japanese Society of </a:t>
            </a:r>
            <a:r>
              <a:rPr lang="en-US" altLang="ja-JP" sz="2600" dirty="0" err="1">
                <a:solidFill>
                  <a:srgbClr val="000000"/>
                </a:solidFill>
                <a:latin typeface="+mj-lt"/>
                <a:ea typeface="MS UI Gothic" pitchFamily="50" charset="-128"/>
              </a:rPr>
              <a:t>Hepato</a:t>
            </a:r>
            <a:r>
              <a:rPr lang="en-US" altLang="ja-JP" sz="26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-Biliary-Pancreatic Surgery</a:t>
            </a:r>
          </a:p>
          <a:p>
            <a:pPr algn="ctr" eaLnBrk="1" hangingPunct="1">
              <a:defRPr/>
            </a:pPr>
            <a:r>
              <a:rPr lang="en-US" altLang="ja-JP" sz="32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COI Disclosure</a:t>
            </a:r>
          </a:p>
        </p:txBody>
      </p:sp>
      <p:sp>
        <p:nvSpPr>
          <p:cNvPr id="6" name="テキスト ボックス 8"/>
          <p:cNvSpPr txBox="1">
            <a:spLocks noChangeArrowheads="1"/>
          </p:cNvSpPr>
          <p:nvPr/>
        </p:nvSpPr>
        <p:spPr bwMode="auto">
          <a:xfrm>
            <a:off x="323528" y="2000770"/>
            <a:ext cx="8784976" cy="412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500"/>
              </a:lnSpc>
              <a:defRPr/>
            </a:pPr>
            <a:r>
              <a:rPr kumimoji="0" lang="en-US" altLang="ja-JP" sz="1600" dirty="0">
                <a:latin typeface="+mn-lt"/>
              </a:rPr>
              <a:t>In connection with the presentation, I disclose COI with the following companies/organizations.</a:t>
            </a:r>
            <a:endParaRPr lang="ja-JP" altLang="en-US" sz="1600" dirty="0">
              <a:latin typeface="+mn-lt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14300" y="55756"/>
            <a:ext cx="8994204" cy="67576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224180"/>
              </p:ext>
            </p:extLst>
          </p:nvPr>
        </p:nvGraphicFramePr>
        <p:xfrm>
          <a:off x="194309" y="2413704"/>
          <a:ext cx="8812531" cy="4254725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4265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2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645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79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Category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No/No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If yes, give names of speakers and entitles.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88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+mj-lt"/>
                        </a:rPr>
                        <a:t>1. Officers</a:t>
                      </a:r>
                      <a:r>
                        <a:rPr lang="en-US" sz="1400" kern="0" baseline="0" dirty="0">
                          <a:effectLst/>
                          <a:latin typeface="+mj-lt"/>
                        </a:rPr>
                        <a:t> and Consultants</a:t>
                      </a:r>
                      <a:endParaRPr lang="ja-JP" sz="1400" kern="100" dirty="0">
                        <a:effectLst/>
                        <a:latin typeface="+mj-lt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1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+mj-lt"/>
                          <a:ea typeface="Arial Unicode MS" panose="020B0604020202020204" pitchFamily="50" charset="-128"/>
                          <a:cs typeface="Arial Unicode MS" panose="020B0604020202020204" pitchFamily="50" charset="-128"/>
                        </a:rPr>
                        <a:t>2. Stockholders</a:t>
                      </a:r>
                      <a:endParaRPr lang="ja-JP" sz="1400" kern="100" dirty="0">
                        <a:effectLst/>
                        <a:latin typeface="+mj-lt"/>
                        <a:ea typeface="Arial Unicode MS" panose="020B0604020202020204" pitchFamily="50" charset="-128"/>
                        <a:cs typeface="Arial Unicode MS" panose="020B060402020202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9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effectLst/>
                          <a:latin typeface="+mj-lt"/>
                          <a:ea typeface="Arial Unicode MS" panose="020B0604020202020204" pitchFamily="50" charset="-128"/>
                          <a:cs typeface="Arial Unicode MS" panose="020B0604020202020204" pitchFamily="50" charset="-128"/>
                        </a:rPr>
                        <a:t>3. Patent royalties/licensing fees</a:t>
                      </a:r>
                      <a:endParaRPr lang="ja-JP" sz="1400" kern="100" dirty="0">
                        <a:effectLst/>
                        <a:latin typeface="+mj-lt"/>
                        <a:ea typeface="Arial Unicode MS" panose="020B0604020202020204" pitchFamily="50" charset="-128"/>
                        <a:cs typeface="Arial Unicode MS" panose="020B060402020202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9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effectLst/>
                          <a:latin typeface="+mj-lt"/>
                          <a:ea typeface="Arial Unicode MS" panose="020B0604020202020204" pitchFamily="50" charset="-128"/>
                          <a:cs typeface="Arial Unicode MS" panose="020B0604020202020204" pitchFamily="50" charset="-128"/>
                        </a:rPr>
                        <a:t>4. Per Diems, Lecture Fees, etc.</a:t>
                      </a:r>
                      <a:endParaRPr lang="ja-JP" sz="1400" kern="100" dirty="0">
                        <a:effectLst/>
                        <a:latin typeface="+mj-lt"/>
                        <a:ea typeface="Arial Unicode MS" panose="020B0604020202020204" pitchFamily="50" charset="-128"/>
                        <a:cs typeface="Arial Unicode MS" panose="020B060402020202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9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effectLst/>
                          <a:latin typeface="+mj-lt"/>
                          <a:ea typeface="Arial Unicode MS" panose="020B0604020202020204" pitchFamily="50" charset="-128"/>
                          <a:cs typeface="Arial Unicode MS" panose="020B0604020202020204" pitchFamily="50" charset="-128"/>
                        </a:rPr>
                        <a:t>5. Manuscript Fees, etc.</a:t>
                      </a:r>
                      <a:endParaRPr lang="ja-JP" sz="1400" kern="100" dirty="0">
                        <a:effectLst/>
                        <a:latin typeface="+mj-lt"/>
                        <a:ea typeface="Arial Unicode MS" panose="020B0604020202020204" pitchFamily="50" charset="-128"/>
                        <a:cs typeface="Arial Unicode MS" panose="020B060402020202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5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kern="0" dirty="0">
                          <a:effectLst/>
                          <a:latin typeface="+mj-lt"/>
                          <a:ea typeface="Arial Unicode MS" panose="020B0604020202020204" pitchFamily="50" charset="-128"/>
                          <a:cs typeface="Arial Unicode MS" panose="020B0604020202020204" pitchFamily="50" charset="-128"/>
                        </a:rPr>
                        <a:t>6.</a:t>
                      </a:r>
                      <a:r>
                        <a:rPr lang="en-US" altLang="ja-JP" sz="1400" kern="0" baseline="0" dirty="0">
                          <a:effectLst/>
                          <a:latin typeface="+mj-lt"/>
                          <a:ea typeface="Arial Unicode MS" panose="020B0604020202020204" pitchFamily="50" charset="-128"/>
                          <a:cs typeface="Arial Unicode MS" panose="020B0604020202020204" pitchFamily="50" charset="-128"/>
                        </a:rPr>
                        <a:t> Research funding</a:t>
                      </a:r>
                      <a:endParaRPr lang="ja-JP" sz="1400" kern="100" dirty="0">
                        <a:effectLst/>
                        <a:latin typeface="+mj-lt"/>
                        <a:ea typeface="Arial Unicode MS" panose="020B0604020202020204" pitchFamily="50" charset="-128"/>
                        <a:cs typeface="Arial Unicode MS" panose="020B060402020202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2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effectLst/>
                          <a:latin typeface="+mj-lt"/>
                          <a:ea typeface="Arial Unicode MS" panose="020B0604020202020204" pitchFamily="50" charset="-128"/>
                          <a:cs typeface="Arial Unicode MS" panose="020B0604020202020204" pitchFamily="50" charset="-128"/>
                        </a:rPr>
                        <a:t>7.</a:t>
                      </a:r>
                      <a:r>
                        <a:rPr lang="en-US" altLang="ja-JP" sz="1400" kern="100" baseline="0" dirty="0">
                          <a:effectLst/>
                          <a:latin typeface="+mj-lt"/>
                          <a:ea typeface="Arial Unicode MS" panose="020B0604020202020204" pitchFamily="50" charset="-128"/>
                          <a:cs typeface="Arial Unicode MS" panose="020B0604020202020204" pitchFamily="50" charset="-128"/>
                        </a:rPr>
                        <a:t> Scholarship (Incentive) Contributions</a:t>
                      </a:r>
                      <a:endParaRPr lang="ja-JP" sz="1400" kern="100" dirty="0">
                        <a:effectLst/>
                        <a:latin typeface="+mj-lt"/>
                        <a:ea typeface="Arial Unicode MS" panose="020B0604020202020204" pitchFamily="50" charset="-128"/>
                        <a:cs typeface="Arial Unicode MS" panose="020B060402020202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5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effectLst/>
                          <a:latin typeface="+mj-lt"/>
                          <a:ea typeface="Arial Unicode MS" panose="020B0604020202020204" pitchFamily="50" charset="-128"/>
                          <a:cs typeface="Arial Unicode MS" panose="020B0604020202020204" pitchFamily="50" charset="-128"/>
                        </a:rPr>
                        <a:t>8.</a:t>
                      </a:r>
                      <a:r>
                        <a:rPr lang="en-US" altLang="ja-JP" sz="1400" kern="100" baseline="0" dirty="0">
                          <a:effectLst/>
                          <a:latin typeface="+mj-lt"/>
                          <a:ea typeface="Arial Unicode MS" panose="020B0604020202020204" pitchFamily="50" charset="-128"/>
                          <a:cs typeface="Arial Unicode MS" panose="020B0604020202020204" pitchFamily="50" charset="-128"/>
                        </a:rPr>
                        <a:t> Acceptance of Researchers, etc.</a:t>
                      </a:r>
                      <a:endParaRPr lang="ja-JP" sz="1400" kern="100" dirty="0">
                        <a:effectLst/>
                        <a:latin typeface="+mj-lt"/>
                        <a:ea typeface="Arial Unicode MS" panose="020B0604020202020204" pitchFamily="50" charset="-128"/>
                        <a:cs typeface="Arial Unicode MS" panose="020B060402020202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144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effectLst/>
                          <a:latin typeface="+mj-lt"/>
                          <a:ea typeface="Arial Unicode MS" panose="020B0604020202020204" pitchFamily="50" charset="-128"/>
                          <a:cs typeface="Arial Unicode MS" panose="020B0604020202020204" pitchFamily="50" charset="-128"/>
                        </a:rPr>
                        <a:t>9.</a:t>
                      </a:r>
                      <a:r>
                        <a:rPr lang="en-US" altLang="ja-JP" sz="1400" kern="100" baseline="0" dirty="0">
                          <a:effectLst/>
                          <a:latin typeface="+mj-lt"/>
                          <a:ea typeface="Arial Unicode MS" panose="020B0604020202020204" pitchFamily="50" charset="-128"/>
                          <a:cs typeface="Arial Unicode MS" panose="020B0604020202020204" pitchFamily="50" charset="-128"/>
                        </a:rPr>
                        <a:t> Endowed Chairs</a:t>
                      </a:r>
                      <a:endParaRPr lang="ja-JP" sz="1400" kern="100" dirty="0">
                        <a:effectLst/>
                        <a:latin typeface="+mj-lt"/>
                        <a:ea typeface="Arial Unicode MS" panose="020B0604020202020204" pitchFamily="50" charset="-128"/>
                        <a:cs typeface="Arial Unicode MS" panose="020B060402020202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68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kern="0" dirty="0">
                          <a:effectLst/>
                          <a:latin typeface="+mj-lt"/>
                          <a:ea typeface="Arial Unicode MS" panose="020B0604020202020204" pitchFamily="50" charset="-128"/>
                          <a:cs typeface="Arial Unicode MS" panose="020B0604020202020204" pitchFamily="50" charset="-128"/>
                        </a:rPr>
                        <a:t>10.</a:t>
                      </a:r>
                      <a:r>
                        <a:rPr lang="en-US" altLang="ja-JP" sz="1400" kern="0" baseline="0" dirty="0">
                          <a:effectLst/>
                          <a:latin typeface="+mj-lt"/>
                          <a:ea typeface="Arial Unicode MS" panose="020B0604020202020204" pitchFamily="50" charset="-128"/>
                          <a:cs typeface="Arial Unicode MS" panose="020B0604020202020204" pitchFamily="50" charset="-128"/>
                        </a:rPr>
                        <a:t> Other Compensation (trip, gifts, etc.)</a:t>
                      </a:r>
                      <a:endParaRPr lang="ja-JP" sz="1400" kern="100" dirty="0">
                        <a:effectLst/>
                        <a:latin typeface="+mj-lt"/>
                        <a:ea typeface="Arial Unicode MS" panose="020B0604020202020204" pitchFamily="50" charset="-128"/>
                        <a:cs typeface="Arial Unicode MS" panose="020B060402020202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10" name="直線コネクタ 9"/>
          <p:cNvCxnSpPr/>
          <p:nvPr/>
        </p:nvCxnSpPr>
        <p:spPr>
          <a:xfrm>
            <a:off x="323528" y="1988840"/>
            <a:ext cx="849694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4671"/>
              </p:ext>
            </p:extLst>
          </p:nvPr>
        </p:nvGraphicFramePr>
        <p:xfrm>
          <a:off x="384788" y="1160314"/>
          <a:ext cx="8374422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2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20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Lead Speaker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Co-Speakers (ALL)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0232248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109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</vt:lpstr>
      <vt:lpstr>ホワイト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rt</dc:creator>
  <cp:lastModifiedBy>緒方 亜希子 (Akiko Ogata)</cp:lastModifiedBy>
  <cp:revision>8</cp:revision>
  <dcterms:created xsi:type="dcterms:W3CDTF">2014-10-29T07:30:55Z</dcterms:created>
  <dcterms:modified xsi:type="dcterms:W3CDTF">2024-08-23T00:50:17Z</dcterms:modified>
</cp:coreProperties>
</file>