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F5FF"/>
    <a:srgbClr val="A7FFB1"/>
    <a:srgbClr val="0DFF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91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AA080-B884-4DE0-A78F-9F5A9445A22F}" type="datetimeFigureOut">
              <a:rPr lang="ja-JP" altLang="en-US"/>
              <a:pPr>
                <a:defRPr/>
              </a:pPr>
              <a:t>2025/4/10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D9CF6-DCD0-4AF9-AF52-01E8A7E0E70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65887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422BC-7CFF-4A49-B076-B3B995AD7514}" type="datetimeFigureOut">
              <a:rPr lang="ja-JP" altLang="en-US"/>
              <a:pPr>
                <a:defRPr/>
              </a:pPr>
              <a:t>2025/4/10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7D956-2C7C-46C2-9E33-4CF9246F33B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0844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FCDDC-B3A4-44F9-8865-07FD7EF611D9}" type="datetimeFigureOut">
              <a:rPr lang="ja-JP" altLang="en-US"/>
              <a:pPr>
                <a:defRPr/>
              </a:pPr>
              <a:t>2025/4/10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8C4CD-DA94-4FF1-9E45-5B3A6E837AA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07857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F8CCE-1783-4664-868B-A9A7E1472ED6}" type="datetimeFigureOut">
              <a:rPr lang="ja-JP" altLang="en-US"/>
              <a:pPr>
                <a:defRPr/>
              </a:pPr>
              <a:t>2025/4/10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EDC3A-4173-4678-9AF1-9C53B23E4DE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33958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29DF3-A903-426B-989F-1A18C16F6151}" type="datetimeFigureOut">
              <a:rPr lang="ja-JP" altLang="en-US"/>
              <a:pPr>
                <a:defRPr/>
              </a:pPr>
              <a:t>2025/4/10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96559-3B86-4D4C-8A63-EA45DF3EEFC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42709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0E80E-955E-409A-883E-6B2B95978FCD}" type="datetimeFigureOut">
              <a:rPr lang="ja-JP" altLang="en-US"/>
              <a:pPr>
                <a:defRPr/>
              </a:pPr>
              <a:t>2025/4/10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14BF3-52E4-4E79-82F3-427CE82F710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89223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2EE62-1202-4241-9528-6B1CBE351D02}" type="datetimeFigureOut">
              <a:rPr lang="ja-JP" altLang="en-US"/>
              <a:pPr>
                <a:defRPr/>
              </a:pPr>
              <a:t>2025/4/10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DBF4B-34B4-4B7D-BC2E-60D8C26541F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05074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BCBA1-894B-43A2-ADE2-DC2759EA49B8}" type="datetimeFigureOut">
              <a:rPr lang="ja-JP" altLang="en-US"/>
              <a:pPr>
                <a:defRPr/>
              </a:pPr>
              <a:t>2025/4/10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F0C8A-D2A3-49CE-A7C3-9B7C3729102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76957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A5D7C-3E13-4ED7-B4AE-17001C290F3E}" type="datetimeFigureOut">
              <a:rPr lang="ja-JP" altLang="en-US"/>
              <a:pPr>
                <a:defRPr/>
              </a:pPr>
              <a:t>2025/4/10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0326A-E5AC-4A6A-8B2C-2B5FCF21372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1418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C1FFF-2210-4814-821A-0F996953793C}" type="datetimeFigureOut">
              <a:rPr lang="ja-JP" altLang="en-US"/>
              <a:pPr>
                <a:defRPr/>
              </a:pPr>
              <a:t>2025/4/10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0BBFA-88A1-4F1A-A9C9-5C6608FD775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93359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2571B-0B44-4829-9102-7957D9104330}" type="datetimeFigureOut">
              <a:rPr lang="ja-JP" altLang="en-US"/>
              <a:pPr>
                <a:defRPr/>
              </a:pPr>
              <a:t>2025/4/10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BD4AF-7010-446E-81FD-907F66C5B09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5367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AF61E07-5DEF-4AAF-A1DB-10BA5164290C}" type="datetimeFigureOut">
              <a:rPr lang="ja-JP" altLang="en-US"/>
              <a:pPr>
                <a:defRPr/>
              </a:pPr>
              <a:t>2025/4/10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9E4C395-6DDD-45D3-8126-E5E24AA9EE1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504031" y="333375"/>
            <a:ext cx="8135938" cy="4535785"/>
          </a:xfrm>
          <a:prstGeom prst="roundRect">
            <a:avLst/>
          </a:prstGeom>
          <a:solidFill>
            <a:srgbClr val="A7F5FF"/>
          </a:solidFill>
          <a:ln>
            <a:solidFill>
              <a:srgbClr val="A7F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3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日本人類遺伝学会第</a:t>
            </a:r>
            <a:r>
              <a:rPr lang="en-US" altLang="zh-TW" sz="3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70</a:t>
            </a:r>
            <a:r>
              <a:rPr lang="zh-TW" altLang="en-US" sz="3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回大会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schemeClr val="tx1"/>
                </a:solidFill>
                <a:latin typeface="+mj-ea"/>
                <a:ea typeface="+mj-ea"/>
              </a:rPr>
              <a:t>利益相反状態の開示</a:t>
            </a:r>
            <a:endParaRPr lang="en-US" altLang="ja-JP" sz="3600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3200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200" dirty="0">
                <a:solidFill>
                  <a:schemeClr val="tx1"/>
                </a:solidFill>
                <a:latin typeface="+mj-ea"/>
                <a:ea typeface="+mj-ea"/>
              </a:rPr>
              <a:t>発表者名：○○○○、</a:t>
            </a:r>
            <a:r>
              <a:rPr lang="ja-JP" altLang="en-US" sz="3200" dirty="0">
                <a:solidFill>
                  <a:schemeClr val="tx1"/>
                </a:solidFill>
                <a:latin typeface="+mj-ea"/>
              </a:rPr>
              <a:t> ○○○○、 ○○○○、 ○○○○、 ○○○○、 ○○○○、 ◎○○○○（代表者）</a:t>
            </a:r>
            <a:endParaRPr lang="en-US" altLang="ja-JP" sz="32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2051" name="正方形/長方形 4"/>
          <p:cNvSpPr>
            <a:spLocks noChangeArrowheads="1"/>
          </p:cNvSpPr>
          <p:nvPr/>
        </p:nvSpPr>
        <p:spPr bwMode="auto">
          <a:xfrm>
            <a:off x="504031" y="5229200"/>
            <a:ext cx="8135938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dirty="0"/>
              <a:t>発表演題に関連し、発表者らに開示すべき</a:t>
            </a:r>
            <a:endParaRPr lang="en-US" altLang="ja-JP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dirty="0"/>
              <a:t>利益相反状態はありません。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684213" y="115888"/>
            <a:ext cx="7775575" cy="2663825"/>
          </a:xfrm>
          <a:prstGeom prst="roundRect">
            <a:avLst/>
          </a:prstGeom>
          <a:solidFill>
            <a:srgbClr val="A7F5FF"/>
          </a:solidFill>
          <a:ln>
            <a:solidFill>
              <a:srgbClr val="A7F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日本人類遺伝学会第</a:t>
            </a:r>
            <a:r>
              <a:rPr lang="en-US" altLang="zh-TW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70</a:t>
            </a:r>
            <a:r>
              <a:rPr lang="zh-TW" altLang="en-US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回大会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200" dirty="0">
                <a:solidFill>
                  <a:schemeClr val="tx1"/>
                </a:solidFill>
                <a:latin typeface="+mj-ea"/>
              </a:rPr>
              <a:t>発表者名：○○○○、 ○○○○、 ○○○○、 ○○○○、 ○○○○、 ○○○○、 ◎○○○○（代表者）</a:t>
            </a:r>
            <a:endParaRPr lang="en-US" altLang="ja-JP" sz="3200" dirty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539750" y="3130550"/>
            <a:ext cx="8280400" cy="37846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latin typeface="+mn-lt"/>
                <a:ea typeface="+mn-ea"/>
              </a:rPr>
              <a:t>発表演題に関連し、発表者らが開示すべき利益相反状態として、</a:t>
            </a:r>
            <a:endParaRPr lang="en-US" altLang="ja-JP" sz="2400" dirty="0">
              <a:latin typeface="+mn-lt"/>
              <a:ea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sz="3200" dirty="0">
                <a:latin typeface="+mn-lt"/>
                <a:ea typeface="+mn-ea"/>
              </a:rPr>
              <a:t>　</a:t>
            </a:r>
            <a:r>
              <a:rPr lang="en-US" altLang="ja-JP" sz="3200" dirty="0">
                <a:latin typeface="+mn-lt"/>
                <a:ea typeface="+mn-ea"/>
              </a:rPr>
              <a:t>	</a:t>
            </a:r>
            <a:r>
              <a:rPr lang="ja-JP" altLang="en-US" sz="2000" b="1" dirty="0">
                <a:latin typeface="+mj-ea"/>
                <a:ea typeface="+mj-ea"/>
              </a:rPr>
              <a:t>役職・顧問職：</a:t>
            </a:r>
            <a:r>
              <a:rPr lang="en-US" altLang="ja-JP" sz="2000" b="1" dirty="0">
                <a:latin typeface="+mj-ea"/>
                <a:ea typeface="+mj-ea"/>
              </a:rPr>
              <a:t>	AB</a:t>
            </a:r>
            <a:r>
              <a:rPr lang="ja-JP" altLang="en-US" sz="2000" b="1" dirty="0">
                <a:latin typeface="+mj-ea"/>
                <a:ea typeface="+mj-ea"/>
              </a:rPr>
              <a:t> 製薬株式会社</a:t>
            </a:r>
            <a:endParaRPr lang="en-US" altLang="ja-JP" sz="2000" b="1" dirty="0">
              <a:latin typeface="+mj-ea"/>
              <a:ea typeface="+mj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sz="2000" b="1" dirty="0">
                <a:latin typeface="+mj-ea"/>
                <a:ea typeface="+mj-ea"/>
              </a:rPr>
              <a:t>　</a:t>
            </a:r>
            <a:r>
              <a:rPr lang="en-US" altLang="ja-JP" sz="2000" b="1" dirty="0">
                <a:latin typeface="+mj-ea"/>
                <a:ea typeface="+mj-ea"/>
              </a:rPr>
              <a:t>	</a:t>
            </a:r>
            <a:r>
              <a:rPr lang="ja-JP" altLang="en-US" sz="2000" b="1" dirty="0">
                <a:latin typeface="+mj-ea"/>
                <a:ea typeface="+mj-ea"/>
              </a:rPr>
              <a:t>株式保有：　 　　</a:t>
            </a:r>
            <a:r>
              <a:rPr lang="en-US" altLang="ja-JP" sz="2000" b="1" dirty="0">
                <a:latin typeface="+mj-ea"/>
                <a:ea typeface="+mj-ea"/>
              </a:rPr>
              <a:t>	CD</a:t>
            </a:r>
            <a:r>
              <a:rPr lang="ja-JP" altLang="en-US" sz="2000" b="1" dirty="0">
                <a:latin typeface="+mj-ea"/>
                <a:ea typeface="+mj-ea"/>
              </a:rPr>
              <a:t> 薬品株式会社</a:t>
            </a:r>
            <a:endParaRPr lang="en-US" altLang="ja-JP" sz="2000" b="1" dirty="0">
              <a:latin typeface="+mj-ea"/>
              <a:ea typeface="+mj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sz="2000" b="1" dirty="0">
                <a:latin typeface="+mj-ea"/>
                <a:ea typeface="+mj-ea"/>
              </a:rPr>
              <a:t>　</a:t>
            </a:r>
            <a:r>
              <a:rPr lang="en-US" altLang="ja-JP" sz="2000" b="1" dirty="0">
                <a:latin typeface="+mj-ea"/>
                <a:ea typeface="+mj-ea"/>
              </a:rPr>
              <a:t>	</a:t>
            </a:r>
            <a:r>
              <a:rPr lang="ja-JP" altLang="en-US" sz="2000" b="1" dirty="0">
                <a:latin typeface="+mj-ea"/>
                <a:ea typeface="+mj-ea"/>
              </a:rPr>
              <a:t>特許使用料：　　</a:t>
            </a:r>
            <a:r>
              <a:rPr lang="en-US" altLang="ja-JP" sz="2000" b="1" dirty="0">
                <a:latin typeface="+mj-ea"/>
                <a:ea typeface="+mj-ea"/>
              </a:rPr>
              <a:t>	</a:t>
            </a:r>
            <a:r>
              <a:rPr lang="ja-JP" altLang="en-US" sz="2000" b="1" dirty="0">
                <a:latin typeface="+mj-ea"/>
                <a:ea typeface="+mj-ea"/>
              </a:rPr>
              <a:t>なし</a:t>
            </a:r>
            <a:endParaRPr lang="en-US" altLang="ja-JP" sz="2000" b="1" dirty="0">
              <a:latin typeface="+mj-ea"/>
              <a:ea typeface="+mj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sz="2000" b="1" dirty="0">
                <a:latin typeface="+mj-ea"/>
                <a:ea typeface="+mj-ea"/>
              </a:rPr>
              <a:t>　</a:t>
            </a:r>
            <a:r>
              <a:rPr lang="en-US" altLang="ja-JP" sz="2000" b="1" dirty="0">
                <a:latin typeface="+mj-ea"/>
                <a:ea typeface="+mj-ea"/>
              </a:rPr>
              <a:t>	</a:t>
            </a:r>
            <a:r>
              <a:rPr lang="ja-JP" altLang="en-US" sz="2000" b="1" dirty="0">
                <a:latin typeface="+mj-ea"/>
                <a:ea typeface="+mj-ea"/>
              </a:rPr>
              <a:t>研究費受託：　　</a:t>
            </a:r>
            <a:r>
              <a:rPr lang="en-US" altLang="ja-JP" sz="2000" b="1" dirty="0">
                <a:latin typeface="+mj-ea"/>
                <a:ea typeface="+mj-ea"/>
              </a:rPr>
              <a:t>	EF</a:t>
            </a:r>
            <a:r>
              <a:rPr lang="ja-JP" altLang="en-US" sz="2000" b="1" dirty="0">
                <a:latin typeface="+mj-ea"/>
                <a:ea typeface="+mj-ea"/>
              </a:rPr>
              <a:t> 医薬株式会社</a:t>
            </a:r>
            <a:endParaRPr lang="en-US" altLang="ja-JP" sz="2000" b="1" dirty="0">
              <a:latin typeface="+mj-ea"/>
              <a:ea typeface="+mj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sz="2000" b="1" dirty="0">
                <a:latin typeface="+mj-ea"/>
                <a:ea typeface="+mj-ea"/>
              </a:rPr>
              <a:t>　</a:t>
            </a:r>
            <a:r>
              <a:rPr lang="en-US" altLang="ja-JP" sz="2000" b="1" dirty="0">
                <a:latin typeface="+mj-ea"/>
                <a:ea typeface="+mj-ea"/>
              </a:rPr>
              <a:t>	</a:t>
            </a:r>
            <a:r>
              <a:rPr lang="ja-JP" altLang="en-US" sz="2000" b="1" dirty="0">
                <a:latin typeface="+mj-ea"/>
                <a:ea typeface="+mj-ea"/>
              </a:rPr>
              <a:t>講演料：　　　　　</a:t>
            </a:r>
            <a:r>
              <a:rPr lang="en-US" altLang="ja-JP" sz="2000" b="1" dirty="0">
                <a:latin typeface="+mj-ea"/>
                <a:ea typeface="+mj-ea"/>
              </a:rPr>
              <a:t>	GH</a:t>
            </a:r>
            <a:r>
              <a:rPr lang="ja-JP" altLang="en-US" sz="2000" b="1" dirty="0">
                <a:latin typeface="+mj-ea"/>
                <a:ea typeface="+mj-ea"/>
              </a:rPr>
              <a:t> メディカル株式会社</a:t>
            </a:r>
            <a:endParaRPr lang="en-US" altLang="ja-JP" sz="2000" b="1" dirty="0">
              <a:latin typeface="+mj-ea"/>
              <a:ea typeface="+mj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sz="2000" b="1" dirty="0">
                <a:latin typeface="+mj-ea"/>
                <a:ea typeface="+mj-ea"/>
              </a:rPr>
              <a:t>　</a:t>
            </a:r>
            <a:r>
              <a:rPr lang="en-US" altLang="ja-JP" sz="2000" b="1" dirty="0">
                <a:latin typeface="+mj-ea"/>
                <a:ea typeface="+mj-ea"/>
              </a:rPr>
              <a:t>	</a:t>
            </a:r>
            <a:r>
              <a:rPr lang="ja-JP" altLang="en-US" sz="2000" b="1" dirty="0">
                <a:latin typeface="+mj-ea"/>
                <a:ea typeface="+mj-ea"/>
              </a:rPr>
              <a:t>原稿料：　　　　　</a:t>
            </a:r>
            <a:r>
              <a:rPr lang="en-US" altLang="ja-JP" sz="2000" b="1" dirty="0">
                <a:latin typeface="+mj-ea"/>
                <a:ea typeface="+mj-ea"/>
              </a:rPr>
              <a:t>	</a:t>
            </a:r>
            <a:r>
              <a:rPr lang="ja-JP" altLang="en-US" sz="2000" b="1" dirty="0">
                <a:latin typeface="+mj-ea"/>
                <a:ea typeface="+mj-ea"/>
              </a:rPr>
              <a:t>なし</a:t>
            </a:r>
            <a:endParaRPr lang="en-US" altLang="ja-JP" sz="2000" b="1" dirty="0">
              <a:latin typeface="+mj-ea"/>
              <a:ea typeface="+mj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en-US" altLang="ja-JP" sz="2000" b="1" dirty="0">
                <a:latin typeface="+mj-ea"/>
                <a:ea typeface="+mj-ea"/>
              </a:rPr>
              <a:t>	</a:t>
            </a:r>
            <a:r>
              <a:rPr lang="ja-JP" altLang="en-US" sz="2000" b="1" dirty="0">
                <a:latin typeface="+mj-ea"/>
                <a:ea typeface="+mj-ea"/>
              </a:rPr>
              <a:t>奨学寄付金：</a:t>
            </a:r>
            <a:r>
              <a:rPr lang="en-US" altLang="ja-JP" sz="2000" b="1" dirty="0">
                <a:latin typeface="+mj-ea"/>
                <a:ea typeface="+mj-ea"/>
              </a:rPr>
              <a:t>	</a:t>
            </a:r>
            <a:r>
              <a:rPr lang="ja-JP" altLang="en-US" sz="2000" b="1" dirty="0">
                <a:latin typeface="+mj-ea"/>
                <a:ea typeface="+mj-ea"/>
              </a:rPr>
              <a:t>なし</a:t>
            </a:r>
            <a:endParaRPr lang="en-US" altLang="ja-JP" sz="2000" b="1" dirty="0">
              <a:latin typeface="+mj-ea"/>
              <a:ea typeface="+mj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en-US" altLang="ja-JP" sz="2000" b="1" dirty="0">
                <a:latin typeface="+mj-ea"/>
                <a:ea typeface="+mj-ea"/>
              </a:rPr>
              <a:t>	</a:t>
            </a:r>
            <a:r>
              <a:rPr lang="ja-JP" altLang="en-US" sz="2000" b="1" dirty="0">
                <a:latin typeface="+mj-ea"/>
                <a:ea typeface="+mj-ea"/>
              </a:rPr>
              <a:t>寄付講座所属：</a:t>
            </a:r>
            <a:r>
              <a:rPr lang="en-US" altLang="ja-JP" sz="2000" b="1" dirty="0">
                <a:latin typeface="+mj-ea"/>
                <a:ea typeface="+mj-ea"/>
              </a:rPr>
              <a:t>	</a:t>
            </a:r>
            <a:r>
              <a:rPr lang="ja-JP" altLang="en-US" sz="2000" b="1" dirty="0">
                <a:latin typeface="+mj-ea"/>
                <a:ea typeface="+mj-ea"/>
              </a:rPr>
              <a:t>なし</a:t>
            </a:r>
            <a:endParaRPr lang="en-US" altLang="ja-JP" sz="2000" b="1" dirty="0">
              <a:latin typeface="+mj-ea"/>
              <a:ea typeface="+mj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en-US" altLang="ja-JP" sz="2000" b="1" dirty="0">
                <a:latin typeface="+mj-ea"/>
                <a:ea typeface="+mj-ea"/>
              </a:rPr>
              <a:t>	</a:t>
            </a:r>
            <a:r>
              <a:rPr lang="ja-JP" altLang="en-US" sz="2000" b="1" dirty="0">
                <a:latin typeface="+mj-ea"/>
                <a:ea typeface="+mj-ea"/>
              </a:rPr>
              <a:t>贈答品などの報酬</a:t>
            </a:r>
            <a:r>
              <a:rPr lang="en-US" altLang="ja-JP" sz="2000" b="1" dirty="0">
                <a:latin typeface="+mj-ea"/>
                <a:ea typeface="+mj-ea"/>
              </a:rPr>
              <a:t>	</a:t>
            </a:r>
            <a:r>
              <a:rPr lang="ja-JP" altLang="en-US" sz="2000" b="1" dirty="0">
                <a:latin typeface="+mj-ea"/>
                <a:ea typeface="+mj-ea"/>
              </a:rPr>
              <a:t>なし</a:t>
            </a:r>
            <a:endParaRPr lang="en-US" altLang="ja-JP" sz="2000" b="1" dirty="0">
              <a:latin typeface="+mj-ea"/>
              <a:ea typeface="+mj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b="1" dirty="0">
                <a:latin typeface="+mj-ea"/>
                <a:ea typeface="+mj-ea"/>
              </a:rPr>
              <a:t>	</a:t>
            </a:r>
            <a:endParaRPr lang="en-US" altLang="ja-JP" sz="2000" b="1" dirty="0">
              <a:latin typeface="+mj-ea"/>
              <a:ea typeface="+mj-ea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80963" y="3861048"/>
            <a:ext cx="1970087" cy="1368425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b="1" dirty="0">
                <a:solidFill>
                  <a:srgbClr val="FF0000"/>
                </a:solidFill>
              </a:rPr>
              <a:t>開示すべき内容が過去</a:t>
            </a:r>
            <a:r>
              <a:rPr lang="en-US" altLang="ja-JP" b="1" dirty="0">
                <a:solidFill>
                  <a:srgbClr val="FF0000"/>
                </a:solidFill>
              </a:rPr>
              <a:t>3</a:t>
            </a:r>
            <a:r>
              <a:rPr lang="ja-JP" altLang="en-US" b="1" dirty="0">
                <a:solidFill>
                  <a:srgbClr val="FF0000"/>
                </a:solidFill>
              </a:rPr>
              <a:t>年間にある項目のみ記載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219</Words>
  <Application>Microsoft Office PowerPoint</Application>
  <PresentationFormat>画面に合わせる (4:3)</PresentationFormat>
  <Paragraphs>20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2019-03-20T06:16:55Z</dcterms:created>
  <dcterms:modified xsi:type="dcterms:W3CDTF">2025-04-10T00:27:51Z</dcterms:modified>
</cp:coreProperties>
</file>