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6858000" cy="9144000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715"/>
    <p:restoredTop sz="94653"/>
  </p:normalViewPr>
  <p:slideViewPr>
    <p:cSldViewPr>
      <p:cViewPr varScale="1">
        <p:scale>
          <a:sx n="102" d="100"/>
          <a:sy n="102" d="100"/>
        </p:scale>
        <p:origin x="1512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>
            <a:extLst>
              <a:ext uri="{FF2B5EF4-FFF2-40B4-BE49-F238E27FC236}">
                <a16:creationId xmlns:a16="http://schemas.microsoft.com/office/drawing/2014/main" id="{D9F5EB0D-F127-CD8C-DCD9-CED6ECB263E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>
            <a:extLst>
              <a:ext uri="{FF2B5EF4-FFF2-40B4-BE49-F238E27FC236}">
                <a16:creationId xmlns:a16="http://schemas.microsoft.com/office/drawing/2014/main" id="{C5FE5D27-04C5-819C-19DD-9B1E1B5545D7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fld id="{A9A5D533-AF50-498B-8F8D-D4053CB03466}" type="datetimeFigureOut">
              <a:rPr lang="ja-JP" altLang="en-US"/>
              <a:pPr>
                <a:defRPr/>
              </a:pPr>
              <a:t>2025/4/2</a:t>
            </a:fld>
            <a:endParaRPr lang="ja-JP" altLang="en-US"/>
          </a:p>
        </p:txBody>
      </p:sp>
      <p:sp>
        <p:nvSpPr>
          <p:cNvPr id="4" name="スライド イメージ プレースホルダ 3">
            <a:extLst>
              <a:ext uri="{FF2B5EF4-FFF2-40B4-BE49-F238E27FC236}">
                <a16:creationId xmlns:a16="http://schemas.microsoft.com/office/drawing/2014/main" id="{6EDDFEC9-CCF9-8422-3F94-7501F4C09722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 4">
            <a:extLst>
              <a:ext uri="{FF2B5EF4-FFF2-40B4-BE49-F238E27FC236}">
                <a16:creationId xmlns:a16="http://schemas.microsoft.com/office/drawing/2014/main" id="{C34BBDE3-4192-3539-9307-70B1B5B6FBD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 5">
            <a:extLst>
              <a:ext uri="{FF2B5EF4-FFF2-40B4-BE49-F238E27FC236}">
                <a16:creationId xmlns:a16="http://schemas.microsoft.com/office/drawing/2014/main" id="{8BFB935A-B7E2-FBE0-E22F-AC06E6DE7F34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>
            <a:extLst>
              <a:ext uri="{FF2B5EF4-FFF2-40B4-BE49-F238E27FC236}">
                <a16:creationId xmlns:a16="http://schemas.microsoft.com/office/drawing/2014/main" id="{8F4F9E57-38E7-4AE6-5694-5AE2A8D88A9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25FC58F1-730B-446E-8807-69A70DD9A023}" type="slidenum">
              <a:rPr lang="ja-JP" altLang="en-US"/>
              <a:pPr/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CD5E637-FFA8-D97C-0392-B638FA8252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D569DB-94DC-45BF-BA5F-B15A746366BF}" type="datetimeFigureOut">
              <a:rPr lang="ja-JP" altLang="en-US"/>
              <a:pPr>
                <a:defRPr/>
              </a:pPr>
              <a:t>2025/4/2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3FC296D-2CD6-D7D4-2FE6-A14AE84D67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3505E67-6403-84A6-960E-393253E2F9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765B198-6ABD-4A4C-AC0E-D529F24CD97C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4040374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2D2580C-C298-889B-84B0-A242C55067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0AEB8C-9D76-433C-A7EA-F170F1CE1542}" type="datetimeFigureOut">
              <a:rPr lang="ja-JP" altLang="en-US"/>
              <a:pPr>
                <a:defRPr/>
              </a:pPr>
              <a:t>2025/4/2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9CEB3CE-36C2-E1D5-FEEC-1FC73ABF4E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34DD35D-937C-84B3-4CBF-0E0DD56926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1ED16B-3110-4AFE-A161-CE0A4E92B63C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5556189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DC5E0DD-FE82-BFA5-2B28-13C66C8F92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B543FC-ECF2-4ECC-98DF-B44B46489D7A}" type="datetimeFigureOut">
              <a:rPr lang="ja-JP" altLang="en-US"/>
              <a:pPr>
                <a:defRPr/>
              </a:pPr>
              <a:t>2025/4/2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C92CC77-8745-A104-BEB7-627E18C40A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2E38F01-7BF8-ED68-79E6-0E62E0F1D8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420D253-B12E-4D27-8119-B9B84C44390F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7152130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1273097-4C13-1429-C6A0-B2170A1307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ED7346-C117-4A9F-979B-6AF05A6C5F9F}" type="datetimeFigureOut">
              <a:rPr lang="ja-JP" altLang="en-US"/>
              <a:pPr>
                <a:defRPr/>
              </a:pPr>
              <a:t>2025/4/2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D625CA0-5CA4-5C83-C33A-EFCB739495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5FD638B-D75F-384D-E244-8E3D25F72F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FCF9010-459E-485F-836F-E5CFB9FD239F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930877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20CC1FB-A15E-97D8-CB23-A44BDE6805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E135E5-E19E-4C55-92F7-D5F1A2C8C16D}" type="datetimeFigureOut">
              <a:rPr lang="ja-JP" altLang="en-US"/>
              <a:pPr>
                <a:defRPr/>
              </a:pPr>
              <a:t>2025/4/2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CE6E44C-F910-6931-0D22-0EE624CE7C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DCD2433-4287-0648-53E2-0D09364CEA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77E040-259C-46CF-AD23-12FA8FEC9B28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6857791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id="{09F9B82B-A92F-09C7-D3F9-50F0358FCF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4ED5B3-8609-49FD-B4BB-20B7F4C93515}" type="datetimeFigureOut">
              <a:rPr lang="ja-JP" altLang="en-US"/>
              <a:pPr>
                <a:defRPr/>
              </a:pPr>
              <a:t>2025/4/2</a:t>
            </a:fld>
            <a:endParaRPr lang="ja-JP" altLang="en-US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id="{D3342C8E-68AE-D071-58C3-21CEA3A693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643F8524-F22B-7007-6254-78FF9AF758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5537097-3EA0-4C0C-B873-571754601E7D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460483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3">
            <a:extLst>
              <a:ext uri="{FF2B5EF4-FFF2-40B4-BE49-F238E27FC236}">
                <a16:creationId xmlns:a16="http://schemas.microsoft.com/office/drawing/2014/main" id="{7F1790BC-293E-541D-24A2-D90E06012C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945B2A-6DE0-4D4E-9677-2EAD5D984745}" type="datetimeFigureOut">
              <a:rPr lang="ja-JP" altLang="en-US"/>
              <a:pPr>
                <a:defRPr/>
              </a:pPr>
              <a:t>2025/4/2</a:t>
            </a:fld>
            <a:endParaRPr lang="ja-JP" altLang="en-US"/>
          </a:p>
        </p:txBody>
      </p:sp>
      <p:sp>
        <p:nvSpPr>
          <p:cNvPr id="8" name="フッター プレースホルダー 4">
            <a:extLst>
              <a:ext uri="{FF2B5EF4-FFF2-40B4-BE49-F238E27FC236}">
                <a16:creationId xmlns:a16="http://schemas.microsoft.com/office/drawing/2014/main" id="{8430E49B-6D19-7834-72B5-E5A0896E10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ー 5">
            <a:extLst>
              <a:ext uri="{FF2B5EF4-FFF2-40B4-BE49-F238E27FC236}">
                <a16:creationId xmlns:a16="http://schemas.microsoft.com/office/drawing/2014/main" id="{C2B10B49-C642-94B9-980D-CFD46E3F42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BFA0F53-B7B5-4BAB-8909-B9B9D565D0EC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7374617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3">
            <a:extLst>
              <a:ext uri="{FF2B5EF4-FFF2-40B4-BE49-F238E27FC236}">
                <a16:creationId xmlns:a16="http://schemas.microsoft.com/office/drawing/2014/main" id="{8DCB8752-8D0D-F380-7535-BB84FB2E97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DEBCA2-E4FF-4545-84EE-670C7FA7D018}" type="datetimeFigureOut">
              <a:rPr lang="ja-JP" altLang="en-US"/>
              <a:pPr>
                <a:defRPr/>
              </a:pPr>
              <a:t>2025/4/2</a:t>
            </a:fld>
            <a:endParaRPr lang="ja-JP" altLang="en-US"/>
          </a:p>
        </p:txBody>
      </p:sp>
      <p:sp>
        <p:nvSpPr>
          <p:cNvPr id="4" name="フッター プレースホルダー 4">
            <a:extLst>
              <a:ext uri="{FF2B5EF4-FFF2-40B4-BE49-F238E27FC236}">
                <a16:creationId xmlns:a16="http://schemas.microsoft.com/office/drawing/2014/main" id="{2D200A3F-CB6F-B64E-5E13-8ECC9E569A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5">
            <a:extLst>
              <a:ext uri="{FF2B5EF4-FFF2-40B4-BE49-F238E27FC236}">
                <a16:creationId xmlns:a16="http://schemas.microsoft.com/office/drawing/2014/main" id="{D6C25680-B4F8-10E2-D997-6CAE95C856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A72BECA-D0AF-4F83-9454-006F65CF57AB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0271339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3">
            <a:extLst>
              <a:ext uri="{FF2B5EF4-FFF2-40B4-BE49-F238E27FC236}">
                <a16:creationId xmlns:a16="http://schemas.microsoft.com/office/drawing/2014/main" id="{489CF58D-07D6-BAAD-43BF-A59208D49E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DE5390-3D7D-4015-A3CA-67717B2E3809}" type="datetimeFigureOut">
              <a:rPr lang="ja-JP" altLang="en-US"/>
              <a:pPr>
                <a:defRPr/>
              </a:pPr>
              <a:t>2025/4/2</a:t>
            </a:fld>
            <a:endParaRPr lang="ja-JP" altLang="en-US"/>
          </a:p>
        </p:txBody>
      </p:sp>
      <p:sp>
        <p:nvSpPr>
          <p:cNvPr id="3" name="フッター プレースホルダー 4">
            <a:extLst>
              <a:ext uri="{FF2B5EF4-FFF2-40B4-BE49-F238E27FC236}">
                <a16:creationId xmlns:a16="http://schemas.microsoft.com/office/drawing/2014/main" id="{1CC32D1B-1FE0-EEC4-4529-D23F504FBD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5">
            <a:extLst>
              <a:ext uri="{FF2B5EF4-FFF2-40B4-BE49-F238E27FC236}">
                <a16:creationId xmlns:a16="http://schemas.microsoft.com/office/drawing/2014/main" id="{60CC0D70-996B-F81A-D28D-E636D25868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BF6D21E-29B8-4797-9592-9DD437BDABF5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685554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id="{2A972CD1-D079-4842-BF47-EEBC9F8195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781763-0D1B-4580-8330-5C8DDDEFB97B}" type="datetimeFigureOut">
              <a:rPr lang="ja-JP" altLang="en-US"/>
              <a:pPr>
                <a:defRPr/>
              </a:pPr>
              <a:t>2025/4/2</a:t>
            </a:fld>
            <a:endParaRPr lang="ja-JP" altLang="en-US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id="{81197D6C-B330-0EDB-502F-01B91A2D5E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CC13C4E6-0EE9-F3B8-B64F-EE5DA8FBAF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8D288E-5B29-46FC-AE4C-2171BE6F8DA3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5487389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id="{BA598A4C-9794-10BA-2C3B-0B33667CA3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49CCE1-31DF-4180-8176-8EA18B1EEF6C}" type="datetimeFigureOut">
              <a:rPr lang="ja-JP" altLang="en-US"/>
              <a:pPr>
                <a:defRPr/>
              </a:pPr>
              <a:t>2025/4/2</a:t>
            </a:fld>
            <a:endParaRPr lang="ja-JP" altLang="en-US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id="{16F3A1D0-73EA-5ED3-7309-BB437C3571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357CA79D-FB8A-5525-E4E3-0F1BA27A35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44CFCB-1A6E-4E9D-8915-3F1E1CFF7961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6100986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ー 1">
            <a:extLst>
              <a:ext uri="{FF2B5EF4-FFF2-40B4-BE49-F238E27FC236}">
                <a16:creationId xmlns:a16="http://schemas.microsoft.com/office/drawing/2014/main" id="{F3CB9160-B13E-9324-9BDD-7771DCB74364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</a:p>
        </p:txBody>
      </p:sp>
      <p:sp>
        <p:nvSpPr>
          <p:cNvPr id="1027" name="テキスト プレースホルダー 2">
            <a:extLst>
              <a:ext uri="{FF2B5EF4-FFF2-40B4-BE49-F238E27FC236}">
                <a16:creationId xmlns:a16="http://schemas.microsoft.com/office/drawing/2014/main" id="{1C76D15D-86E4-78C7-586B-C071422DB8EC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4AD3364-581D-4798-0018-0FA789D10AE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4D89E941-191D-4B76-B8A2-62EC2165AC09}" type="datetimeFigureOut">
              <a:rPr lang="ja-JP" altLang="en-US"/>
              <a:pPr>
                <a:defRPr/>
              </a:pPr>
              <a:t>2025/4/2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B50AAA8-E91F-C436-4FA0-DDFBD38F85B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863E80D-31FD-9E32-EA15-50181A0FC43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B1CF274B-F78D-43FA-8F09-22ADA967B562}" type="slidenum">
              <a:rPr lang="ja-JP" altLang="en-US"/>
              <a:pPr/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34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34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34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34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34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34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34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34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タイトル 1">
            <a:extLst>
              <a:ext uri="{FF2B5EF4-FFF2-40B4-BE49-F238E27FC236}">
                <a16:creationId xmlns:a16="http://schemas.microsoft.com/office/drawing/2014/main" id="{2F8E9F09-C48A-A83E-4732-DFB9A3755AF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1557338"/>
            <a:ext cx="7772400" cy="2592387"/>
          </a:xfrm>
        </p:spPr>
        <p:txBody>
          <a:bodyPr/>
          <a:lstStyle/>
          <a:p>
            <a:pPr eaLnBrk="1" hangingPunct="1"/>
            <a:r>
              <a:rPr lang="ja-JP" altLang="en-US" sz="4000" dirty="0"/>
              <a:t>日本リンパ腫学会</a:t>
            </a:r>
            <a:br>
              <a:rPr lang="en-US" altLang="ja-JP" sz="4000" dirty="0"/>
            </a:br>
            <a:r>
              <a:rPr lang="en-US" altLang="ja-JP" sz="4000" dirty="0"/>
              <a:t>COI</a:t>
            </a:r>
            <a:r>
              <a:rPr lang="ja-JP" altLang="en-US" sz="4000" dirty="0"/>
              <a:t>開示</a:t>
            </a:r>
            <a:br>
              <a:rPr lang="en-US" altLang="ja-JP" sz="4000" dirty="0"/>
            </a:br>
            <a:r>
              <a:rPr lang="ja-JP" altLang="en-US" sz="4000" dirty="0"/>
              <a:t>筆頭発表者氏名：○○　○○</a:t>
            </a:r>
            <a:r>
              <a:rPr lang="ja-JP" altLang="en-US" sz="4000" u="sng" dirty="0"/>
              <a:t>　</a:t>
            </a:r>
            <a:r>
              <a:rPr lang="ja-JP" altLang="en-US" u="sng" dirty="0"/>
              <a:t>　　　　　</a:t>
            </a:r>
          </a:p>
        </p:txBody>
      </p:sp>
      <p:sp>
        <p:nvSpPr>
          <p:cNvPr id="2051" name="サブタイトル 2">
            <a:extLst>
              <a:ext uri="{FF2B5EF4-FFF2-40B4-BE49-F238E27FC236}">
                <a16:creationId xmlns:a16="http://schemas.microsoft.com/office/drawing/2014/main" id="{20E01F02-B438-3254-F4BE-6692E5B12EE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71600" y="4365625"/>
            <a:ext cx="6400800" cy="1584325"/>
          </a:xfrm>
        </p:spPr>
        <p:txBody>
          <a:bodyPr/>
          <a:lstStyle/>
          <a:p>
            <a:pPr eaLnBrk="1" hangingPunct="1"/>
            <a:r>
              <a:rPr lang="ja-JP" altLang="en-US">
                <a:solidFill>
                  <a:schemeClr val="tx1"/>
                </a:solidFill>
              </a:rPr>
              <a:t>開示すべき</a:t>
            </a:r>
            <a:r>
              <a:rPr lang="en-US" altLang="ja-JP">
                <a:solidFill>
                  <a:schemeClr val="tx1"/>
                </a:solidFill>
              </a:rPr>
              <a:t>COI</a:t>
            </a:r>
            <a:r>
              <a:rPr lang="ja-JP" altLang="en-US">
                <a:solidFill>
                  <a:schemeClr val="tx1"/>
                </a:solidFill>
              </a:rPr>
              <a:t>関係にある企業などはありません。</a:t>
            </a:r>
          </a:p>
        </p:txBody>
      </p:sp>
      <p:sp>
        <p:nvSpPr>
          <p:cNvPr id="2052" name="テキスト ボックス 3">
            <a:extLst>
              <a:ext uri="{FF2B5EF4-FFF2-40B4-BE49-F238E27FC236}">
                <a16:creationId xmlns:a16="http://schemas.microsoft.com/office/drawing/2014/main" id="{167CA64D-CC88-456C-C149-CC4244FDFE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750" y="404813"/>
            <a:ext cx="8208963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2800" b="1">
                <a:latin typeface="Calibri" panose="020F0502020204030204" pitchFamily="34" charset="0"/>
              </a:rPr>
              <a:t>様式</a:t>
            </a:r>
            <a:r>
              <a:rPr lang="en-US" altLang="ja-JP" sz="2800" b="1">
                <a:latin typeface="Calibri" panose="020F0502020204030204" pitchFamily="34" charset="0"/>
              </a:rPr>
              <a:t>1-A</a:t>
            </a:r>
            <a:r>
              <a:rPr lang="ja-JP" altLang="en-US" sz="2800" b="1">
                <a:latin typeface="Calibri" panose="020F0502020204030204" pitchFamily="34" charset="0"/>
              </a:rPr>
              <a:t>：申告すべき</a:t>
            </a:r>
            <a:r>
              <a:rPr lang="en-US" altLang="ja-JP" sz="2800" b="1">
                <a:latin typeface="Calibri" panose="020F0502020204030204" pitchFamily="34" charset="0"/>
              </a:rPr>
              <a:t>COI</a:t>
            </a:r>
            <a:r>
              <a:rPr lang="ja-JP" altLang="en-US" sz="2800" b="1">
                <a:latin typeface="Calibri" panose="020F0502020204030204" pitchFamily="34" charset="0"/>
              </a:rPr>
              <a:t>状態がない場合</a:t>
            </a: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CB7D99B3-9F1D-9CAC-9933-39F5C2722A31}"/>
              </a:ext>
            </a:extLst>
          </p:cNvPr>
          <p:cNvSpPr/>
          <p:nvPr/>
        </p:nvSpPr>
        <p:spPr>
          <a:xfrm>
            <a:off x="684213" y="1268413"/>
            <a:ext cx="7848600" cy="4897437"/>
          </a:xfrm>
          <a:prstGeom prst="rect">
            <a:avLst/>
          </a:pr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51A39F9-04BC-6408-3F21-2C5C9DCF39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196975"/>
            <a:ext cx="8229600" cy="1511300"/>
          </a:xfrm>
          <a:ln>
            <a:solidFill>
              <a:schemeClr val="tx1"/>
            </a:solidFill>
          </a:ln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ja-JP" altLang="en-US" sz="3200" dirty="0"/>
              <a:t>日本リンパ腫学会</a:t>
            </a:r>
            <a:br>
              <a:rPr lang="en-US" altLang="ja-JP" sz="3200" dirty="0"/>
            </a:br>
            <a:r>
              <a:rPr lang="en-US" altLang="ja-JP" sz="3200" dirty="0"/>
              <a:t>COI</a:t>
            </a:r>
            <a:r>
              <a:rPr lang="ja-JP" altLang="en-US" sz="3200" dirty="0"/>
              <a:t>開示</a:t>
            </a:r>
            <a:br>
              <a:rPr lang="en-US" altLang="ja-JP" sz="3200" dirty="0"/>
            </a:br>
            <a:r>
              <a:rPr lang="ja-JP" altLang="en-US" sz="3200" dirty="0"/>
              <a:t>筆頭発表者氏名：○○　○○</a:t>
            </a:r>
            <a:r>
              <a:rPr lang="ja-JP" altLang="en-US" sz="3200" u="sng" dirty="0"/>
              <a:t>　　</a:t>
            </a:r>
            <a:r>
              <a:rPr lang="ja-JP" altLang="en-US" u="sng" dirty="0"/>
              <a:t>　</a:t>
            </a:r>
            <a:endParaRPr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0091458-F178-CB64-7195-28BB8C989F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924175"/>
            <a:ext cx="8229600" cy="3600450"/>
          </a:xfrm>
        </p:spPr>
        <p:txBody>
          <a:bodyPr rtlCol="0">
            <a:normAutofit fontScale="77500" lnSpcReduction="20000"/>
          </a:bodyPr>
          <a:lstStyle/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ja-JP" altLang="en-US" sz="2400" dirty="0">
                <a:latin typeface="+mn-ea"/>
              </a:rPr>
              <a:t>開示すべき</a:t>
            </a:r>
            <a:r>
              <a:rPr lang="en-US" altLang="ja-JP" sz="2400" dirty="0">
                <a:latin typeface="+mn-ea"/>
              </a:rPr>
              <a:t>COI</a:t>
            </a:r>
            <a:r>
              <a:rPr lang="ja-JP" altLang="en-US" sz="2400" dirty="0">
                <a:latin typeface="+mn-ea"/>
              </a:rPr>
              <a:t>関係にある企業など</a:t>
            </a:r>
            <a:endParaRPr lang="en-US" altLang="ja-JP" sz="2400" dirty="0">
              <a:latin typeface="+mn-ea"/>
            </a:endParaRP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altLang="ja-JP" sz="2400" dirty="0">
                <a:latin typeface="+mn-ea"/>
              </a:rPr>
              <a:t>	</a:t>
            </a:r>
            <a:r>
              <a:rPr lang="ja-JP" altLang="en-US" sz="2400" dirty="0">
                <a:latin typeface="+mn-ea"/>
              </a:rPr>
              <a:t>１．顧問、アドバイザー：</a:t>
            </a:r>
            <a:r>
              <a:rPr lang="en-US" altLang="ja-JP" sz="2400" dirty="0">
                <a:latin typeface="+mn-ea"/>
              </a:rPr>
              <a:t>		</a:t>
            </a:r>
            <a:r>
              <a:rPr lang="ja-JP" altLang="en-US" sz="2400" dirty="0">
                <a:latin typeface="+mn-ea"/>
              </a:rPr>
              <a:t>なし</a:t>
            </a:r>
            <a:endParaRPr lang="en-US" altLang="ja-JP" sz="2400" dirty="0">
              <a:latin typeface="+mn-ea"/>
            </a:endParaRP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altLang="ja-JP" sz="2400" dirty="0">
                <a:latin typeface="+mn-ea"/>
              </a:rPr>
              <a:t>	</a:t>
            </a:r>
            <a:r>
              <a:rPr lang="ja-JP" altLang="en-US" sz="2400" dirty="0">
                <a:latin typeface="+mn-ea"/>
              </a:rPr>
              <a:t>２．株保有・利益：</a:t>
            </a:r>
            <a:r>
              <a:rPr lang="en-US" altLang="ja-JP" sz="2400" dirty="0">
                <a:latin typeface="+mn-ea"/>
              </a:rPr>
              <a:t>			</a:t>
            </a:r>
            <a:r>
              <a:rPr lang="ja-JP" altLang="en-US" sz="2400" dirty="0">
                <a:latin typeface="+mn-ea"/>
              </a:rPr>
              <a:t>なし</a:t>
            </a:r>
            <a:endParaRPr lang="en-US" altLang="ja-JP" sz="2400" dirty="0">
              <a:latin typeface="+mn-ea"/>
            </a:endParaRP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altLang="ja-JP" sz="2400" dirty="0">
                <a:latin typeface="+mn-ea"/>
              </a:rPr>
              <a:t>	</a:t>
            </a:r>
            <a:r>
              <a:rPr lang="ja-JP" altLang="en-US" sz="2400" dirty="0">
                <a:latin typeface="+mn-ea"/>
              </a:rPr>
              <a:t>３．特許使用料：</a:t>
            </a:r>
            <a:r>
              <a:rPr lang="en-US" altLang="ja-JP" sz="2400" dirty="0">
                <a:latin typeface="+mn-ea"/>
              </a:rPr>
              <a:t>			</a:t>
            </a:r>
            <a:r>
              <a:rPr lang="ja-JP" altLang="en-US" sz="2400" dirty="0">
                <a:latin typeface="+mn-ea"/>
              </a:rPr>
              <a:t>なし</a:t>
            </a:r>
            <a:endParaRPr lang="en-US" altLang="ja-JP" sz="2400" dirty="0">
              <a:latin typeface="+mn-ea"/>
            </a:endParaRP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altLang="ja-JP" sz="2400" dirty="0">
                <a:latin typeface="+mn-ea"/>
              </a:rPr>
              <a:t>	</a:t>
            </a:r>
            <a:r>
              <a:rPr lang="ja-JP" altLang="en-US" sz="2400" dirty="0">
                <a:latin typeface="+mn-ea"/>
              </a:rPr>
              <a:t>４．講演料：</a:t>
            </a:r>
            <a:r>
              <a:rPr lang="en-US" altLang="ja-JP" sz="2400" dirty="0">
                <a:latin typeface="+mn-ea"/>
              </a:rPr>
              <a:t>			</a:t>
            </a:r>
            <a:r>
              <a:rPr lang="ja-JP" altLang="en-US" sz="2400" dirty="0">
                <a:latin typeface="+mn-ea"/>
              </a:rPr>
              <a:t>○○製薬</a:t>
            </a:r>
            <a:endParaRPr lang="en-US" altLang="ja-JP" sz="2400" dirty="0">
              <a:latin typeface="+mn-ea"/>
            </a:endParaRP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altLang="ja-JP" sz="2400" dirty="0">
                <a:latin typeface="+mn-ea"/>
              </a:rPr>
              <a:t>	</a:t>
            </a:r>
            <a:r>
              <a:rPr lang="ja-JP" altLang="en-US" sz="2400" dirty="0">
                <a:latin typeface="+mn-ea"/>
              </a:rPr>
              <a:t>５．原稿料：</a:t>
            </a:r>
            <a:r>
              <a:rPr lang="en-US" altLang="ja-JP" sz="2400" dirty="0">
                <a:latin typeface="+mn-ea"/>
              </a:rPr>
              <a:t>			</a:t>
            </a:r>
            <a:r>
              <a:rPr lang="ja-JP" altLang="en-US" sz="2400" dirty="0">
                <a:latin typeface="+mn-ea"/>
              </a:rPr>
              <a:t>なし</a:t>
            </a:r>
            <a:endParaRPr lang="en-US" altLang="ja-JP" sz="2400" dirty="0">
              <a:latin typeface="+mn-ea"/>
            </a:endParaRP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altLang="ja-JP" sz="2400" dirty="0">
                <a:latin typeface="+mn-ea"/>
              </a:rPr>
              <a:t>	</a:t>
            </a:r>
            <a:r>
              <a:rPr lang="ja-JP" altLang="en-US" sz="2400" dirty="0">
                <a:latin typeface="+mn-ea"/>
              </a:rPr>
              <a:t>６．受託研究・共同研究費：</a:t>
            </a:r>
            <a:r>
              <a:rPr lang="en-US" altLang="ja-JP" sz="2400" dirty="0">
                <a:latin typeface="+mn-ea"/>
              </a:rPr>
              <a:t>		</a:t>
            </a:r>
            <a:r>
              <a:rPr lang="ja-JP" altLang="en-US" sz="2400" dirty="0">
                <a:latin typeface="+mn-ea"/>
              </a:rPr>
              <a:t>○○製薬</a:t>
            </a:r>
            <a:endParaRPr lang="en-US" altLang="ja-JP" sz="2400" dirty="0">
              <a:latin typeface="+mn-ea"/>
            </a:endParaRP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altLang="ja-JP" sz="2400" dirty="0">
                <a:latin typeface="+mn-ea"/>
              </a:rPr>
              <a:t>	</a:t>
            </a:r>
            <a:r>
              <a:rPr lang="ja-JP" altLang="en-US" sz="2400" dirty="0">
                <a:latin typeface="+mn-ea"/>
              </a:rPr>
              <a:t>７．奨学寄付金：</a:t>
            </a:r>
            <a:r>
              <a:rPr lang="en-US" altLang="ja-JP" sz="2400" dirty="0">
                <a:latin typeface="+mn-ea"/>
              </a:rPr>
              <a:t>			</a:t>
            </a:r>
            <a:r>
              <a:rPr lang="ja-JP" altLang="en-US" sz="2400" dirty="0">
                <a:latin typeface="+mn-ea"/>
              </a:rPr>
              <a:t>○○製薬</a:t>
            </a:r>
            <a:endParaRPr lang="en-US" altLang="ja-JP" sz="2400" dirty="0">
              <a:latin typeface="+mn-ea"/>
            </a:endParaRP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altLang="ja-JP" sz="2400" dirty="0">
                <a:latin typeface="+mn-ea"/>
              </a:rPr>
              <a:t>	</a:t>
            </a:r>
            <a:r>
              <a:rPr lang="ja-JP" altLang="en-US" sz="2400" dirty="0">
                <a:latin typeface="+mn-ea"/>
              </a:rPr>
              <a:t>８．寄付講座所属：</a:t>
            </a:r>
            <a:r>
              <a:rPr lang="en-US" altLang="ja-JP" sz="2400" dirty="0">
                <a:latin typeface="+mn-ea"/>
              </a:rPr>
              <a:t>		</a:t>
            </a:r>
            <a:r>
              <a:rPr lang="ja-JP" altLang="en-US" sz="2400" dirty="0">
                <a:latin typeface="+mn-ea"/>
              </a:rPr>
              <a:t>○○製薬</a:t>
            </a:r>
            <a:endParaRPr lang="en-US" altLang="ja-JP" sz="2400" dirty="0">
              <a:latin typeface="+mn-ea"/>
            </a:endParaRP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altLang="ja-JP" sz="2400" dirty="0">
                <a:latin typeface="+mn-ea"/>
              </a:rPr>
              <a:t>	</a:t>
            </a:r>
            <a:r>
              <a:rPr lang="ja-JP" altLang="en-US" sz="2400" dirty="0">
                <a:latin typeface="+mn-ea"/>
              </a:rPr>
              <a:t>９．贈答品などの報酬：</a:t>
            </a:r>
            <a:r>
              <a:rPr lang="en-US" altLang="ja-JP" sz="2400" dirty="0">
                <a:latin typeface="+mn-ea"/>
              </a:rPr>
              <a:t>		</a:t>
            </a:r>
            <a:r>
              <a:rPr lang="ja-JP" altLang="en-US" sz="2400" dirty="0">
                <a:latin typeface="+mn-ea"/>
              </a:rPr>
              <a:t>なし</a:t>
            </a:r>
            <a:endParaRPr lang="en-US" altLang="ja-JP" sz="2400" dirty="0">
              <a:latin typeface="+mn-ea"/>
            </a:endParaRP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altLang="ja-JP" sz="2400" dirty="0">
                <a:latin typeface="+mn-ea"/>
              </a:rPr>
              <a:t>	10. </a:t>
            </a:r>
            <a:r>
              <a:rPr lang="ja-JP" altLang="en-US" sz="2400" dirty="0">
                <a:latin typeface="+mn-ea"/>
              </a:rPr>
              <a:t>企業や営利団体による雇用：</a:t>
            </a:r>
            <a:r>
              <a:rPr lang="en-US" altLang="ja-JP" sz="2400" dirty="0">
                <a:latin typeface="+mn-ea"/>
              </a:rPr>
              <a:t>	</a:t>
            </a:r>
            <a:r>
              <a:rPr lang="ja-JP" altLang="en-US" sz="2400" dirty="0">
                <a:latin typeface="+mn-ea"/>
              </a:rPr>
              <a:t>なし</a:t>
            </a:r>
            <a:endParaRPr lang="en-US" altLang="ja-JP" sz="2400" dirty="0">
              <a:latin typeface="+mn-ea"/>
            </a:endParaRP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altLang="ja-JP" sz="2400" dirty="0">
                <a:latin typeface="+mn-ea"/>
              </a:rPr>
              <a:t>	11. </a:t>
            </a:r>
            <a:r>
              <a:rPr lang="ja-JP" altLang="en-US" sz="2400" dirty="0">
                <a:latin typeface="+mn-ea"/>
              </a:rPr>
              <a:t>薬剤・試料などの提供：</a:t>
            </a:r>
            <a:r>
              <a:rPr lang="en-US" altLang="ja-JP" sz="2400" dirty="0">
                <a:latin typeface="+mn-ea"/>
              </a:rPr>
              <a:t>		</a:t>
            </a:r>
            <a:r>
              <a:rPr lang="ja-JP" altLang="en-US" sz="2400" dirty="0">
                <a:latin typeface="+mn-ea"/>
              </a:rPr>
              <a:t>なし</a:t>
            </a:r>
            <a:endParaRPr lang="en-US" altLang="ja-JP" sz="2400" dirty="0">
              <a:latin typeface="+mn-ea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908F3468-B08D-6F15-4371-84E90CA34DF6}"/>
              </a:ext>
            </a:extLst>
          </p:cNvPr>
          <p:cNvSpPr/>
          <p:nvPr/>
        </p:nvSpPr>
        <p:spPr>
          <a:xfrm>
            <a:off x="250825" y="981075"/>
            <a:ext cx="8713788" cy="5616575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3077" name="テキスト ボックス 6">
            <a:extLst>
              <a:ext uri="{FF2B5EF4-FFF2-40B4-BE49-F238E27FC236}">
                <a16:creationId xmlns:a16="http://schemas.microsoft.com/office/drawing/2014/main" id="{6612A11A-058B-F9AE-799E-65CED80914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750" y="188913"/>
            <a:ext cx="8208963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2800" b="1">
                <a:latin typeface="Calibri" panose="020F0502020204030204" pitchFamily="34" charset="0"/>
              </a:rPr>
              <a:t>様式</a:t>
            </a:r>
            <a:r>
              <a:rPr lang="en-US" altLang="ja-JP" sz="2800" b="1">
                <a:latin typeface="Calibri" panose="020F0502020204030204" pitchFamily="34" charset="0"/>
              </a:rPr>
              <a:t>1-B</a:t>
            </a:r>
            <a:r>
              <a:rPr lang="ja-JP" altLang="en-US" sz="2800" b="1">
                <a:latin typeface="Calibri" panose="020F0502020204030204" pitchFamily="34" charset="0"/>
              </a:rPr>
              <a:t>：申告すべき</a:t>
            </a:r>
            <a:r>
              <a:rPr lang="en-US" altLang="ja-JP" sz="2800" b="1">
                <a:latin typeface="Calibri" panose="020F0502020204030204" pitchFamily="34" charset="0"/>
              </a:rPr>
              <a:t>COI</a:t>
            </a:r>
            <a:r>
              <a:rPr lang="ja-JP" altLang="en-US" sz="2800" b="1">
                <a:latin typeface="Calibri" panose="020F0502020204030204" pitchFamily="34" charset="0"/>
              </a:rPr>
              <a:t>状態がある場合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137</TotalTime>
  <Words>203</Words>
  <Application>Microsoft Office PowerPoint</Application>
  <PresentationFormat>画面に合わせる (4:3)</PresentationFormat>
  <Paragraphs>17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 ​​テーマ</vt:lpstr>
      <vt:lpstr>日本リンパ腫学会 COI開示 筆頭発表者氏名：○○　○○　　　　　　</vt:lpstr>
      <vt:lpstr>日本リンパ腫学会 COI開示 筆頭発表者氏名：○○　○○　　　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日本リンパ網内系学会 COI開示 筆頭発表者氏名：○○　○○</dc:title>
  <dc:creator>Ikuo MIURA</dc:creator>
  <cp:lastModifiedBy>三輪 賢人 (Kento Miwa)</cp:lastModifiedBy>
  <cp:revision>18</cp:revision>
  <dcterms:created xsi:type="dcterms:W3CDTF">2012-06-08T07:43:38Z</dcterms:created>
  <dcterms:modified xsi:type="dcterms:W3CDTF">2025-04-02T05:56:31Z</dcterms:modified>
</cp:coreProperties>
</file>