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66" y="3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0A7-72B4-473D-B22D-84240DE802F9}" type="datetimeFigureOut">
              <a:rPr kumimoji="1" lang="ja-JP" altLang="en-US" smtClean="0"/>
              <a:pPr/>
              <a:t>2025/3/27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86BB8-8758-4388-B55F-E3B23DE31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99456" y="1484784"/>
            <a:ext cx="10081120" cy="576064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chemeClr val="tx1"/>
                </a:solidFill>
              </a:rPr>
              <a:t>講演内容に関連し、開示すべき</a:t>
            </a:r>
            <a:r>
              <a:rPr lang="en-US" altLang="ja-JP" sz="2800" dirty="0">
                <a:solidFill>
                  <a:schemeClr val="tx1"/>
                </a:solidFill>
              </a:rPr>
              <a:t>COI</a:t>
            </a:r>
            <a:r>
              <a:rPr lang="ja-JP" altLang="en-US" sz="2800" dirty="0">
                <a:solidFill>
                  <a:schemeClr val="tx1"/>
                </a:solidFill>
              </a:rPr>
              <a:t>関係にある企業などとして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135560" y="26064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ja-JP" sz="4400" dirty="0">
                <a:latin typeface="+mj-lt"/>
                <a:ea typeface="+mj-ea"/>
                <a:cs typeface="+mj-cs"/>
              </a:rPr>
              <a:t>―</a:t>
            </a:r>
            <a:r>
              <a:rPr lang="ja-JP" altLang="en-US" sz="4400" dirty="0">
                <a:latin typeface="+mj-lt"/>
                <a:ea typeface="+mj-ea"/>
                <a:cs typeface="+mj-cs"/>
              </a:rPr>
              <a:t>　</a:t>
            </a:r>
            <a:r>
              <a:rPr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COI</a:t>
            </a:r>
            <a:r>
              <a:rPr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開示</a:t>
            </a:r>
            <a:r>
              <a:rPr lang="ja-JP" altLang="en-US" sz="4400" dirty="0">
                <a:latin typeface="+mj-lt"/>
                <a:ea typeface="+mj-ea"/>
                <a:cs typeface="+mj-cs"/>
              </a:rPr>
              <a:t>　</a:t>
            </a:r>
            <a:r>
              <a:rPr lang="en-US" altLang="ja-JP" sz="4400" dirty="0">
                <a:latin typeface="+mj-lt"/>
                <a:ea typeface="+mj-ea"/>
                <a:cs typeface="+mj-cs"/>
              </a:rPr>
              <a:t>―</a:t>
            </a:r>
            <a:endParaRPr lang="ja-JP" alt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451992" y="2192314"/>
            <a:ext cx="8064896" cy="4077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顧　     問：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㈱保有・利益：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特許使用料：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講  演  料：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原  稿  料：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受託研究・共同研究費：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奨学寄附金：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寄附講座所属：</a:t>
            </a:r>
            <a:endParaRPr lang="en-US" altLang="ja-JP" sz="28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800" dirty="0"/>
              <a:t>贈答品などの報酬：</a:t>
            </a:r>
          </a:p>
        </p:txBody>
      </p:sp>
      <p:pic>
        <p:nvPicPr>
          <p:cNvPr id="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00456" y="5799855"/>
            <a:ext cx="864096" cy="864096"/>
          </a:xfrm>
          <a:prstGeom prst="rect">
            <a:avLst/>
          </a:prstGeom>
          <a:noFill/>
        </p:spPr>
      </p:pic>
      <p:sp>
        <p:nvSpPr>
          <p:cNvPr id="8" name="タイトル 1"/>
          <p:cNvSpPr>
            <a:spLocks noGrp="1"/>
          </p:cNvSpPr>
          <p:nvPr>
            <p:ph type="ctrTitle"/>
          </p:nvPr>
        </p:nvSpPr>
        <p:spPr>
          <a:xfrm>
            <a:off x="695400" y="431580"/>
            <a:ext cx="11017224" cy="864095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ja-JP" sz="5400" dirty="0"/>
              <a:t>―</a:t>
            </a:r>
            <a:r>
              <a:rPr lang="ja-JP" altLang="en-US" sz="5400" dirty="0"/>
              <a:t>　</a:t>
            </a:r>
            <a:r>
              <a:rPr kumimoji="1" lang="en-US" altLang="ja-JP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sz="5400" dirty="0"/>
              <a:t>　</a:t>
            </a:r>
            <a:r>
              <a:rPr kumimoji="1" lang="en-US" altLang="ja-JP" sz="5400" dirty="0"/>
              <a:t>―</a:t>
            </a:r>
            <a:endParaRPr kumimoji="1" lang="ja-JP" altLang="en-US" sz="5400" dirty="0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5F93821A-1C26-0F29-07CB-4C52B029AF7E}"/>
              </a:ext>
            </a:extLst>
          </p:cNvPr>
          <p:cNvSpPr txBox="1">
            <a:spLocks/>
          </p:cNvSpPr>
          <p:nvPr/>
        </p:nvSpPr>
        <p:spPr>
          <a:xfrm>
            <a:off x="5184552" y="6125654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spcBef>
                <a:spcPct val="20000"/>
              </a:spcBef>
              <a:defRPr/>
            </a:pPr>
            <a:r>
              <a:rPr lang="ja-JP" altLang="en-US" sz="2800" dirty="0"/>
              <a:t>一般社団法人日本核医学会</a:t>
            </a:r>
            <a:endParaRPr lang="ja-JP" altLang="en-US" sz="28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サブタイトル 2">
            <a:extLst>
              <a:ext uri="{FF2B5EF4-FFF2-40B4-BE49-F238E27FC236}">
                <a16:creationId xmlns:a16="http://schemas.microsoft.com/office/drawing/2014/main" id="{BA63BF77-BA4B-1EC4-0564-930D223021DC}"/>
              </a:ext>
            </a:extLst>
          </p:cNvPr>
          <p:cNvSpPr txBox="1">
            <a:spLocks/>
          </p:cNvSpPr>
          <p:nvPr/>
        </p:nvSpPr>
        <p:spPr>
          <a:xfrm>
            <a:off x="5184552" y="6125654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spcBef>
                <a:spcPct val="20000"/>
              </a:spcBef>
              <a:defRPr/>
            </a:pPr>
            <a:r>
              <a:rPr lang="ja-JP" altLang="en-US" sz="2800" dirty="0"/>
              <a:t>一般社団法人日本核医学会</a:t>
            </a:r>
            <a:endParaRPr lang="ja-JP" altLang="en-US" sz="2800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135560" y="260649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ja-JP" sz="4400" dirty="0">
                <a:latin typeface="+mj-lt"/>
                <a:ea typeface="+mj-ea"/>
                <a:cs typeface="+mj-cs"/>
              </a:rPr>
              <a:t>―</a:t>
            </a:r>
            <a:r>
              <a:rPr lang="ja-JP" altLang="en-US" sz="4400" dirty="0">
                <a:latin typeface="+mj-lt"/>
                <a:ea typeface="+mj-ea"/>
                <a:cs typeface="+mj-cs"/>
              </a:rPr>
              <a:t>　</a:t>
            </a:r>
            <a:r>
              <a:rPr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COI</a:t>
            </a:r>
            <a:r>
              <a:rPr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開示</a:t>
            </a:r>
            <a:r>
              <a:rPr lang="ja-JP" altLang="en-US" sz="4400" dirty="0">
                <a:latin typeface="+mj-lt"/>
                <a:ea typeface="+mj-ea"/>
                <a:cs typeface="+mj-cs"/>
              </a:rPr>
              <a:t>　</a:t>
            </a:r>
            <a:r>
              <a:rPr lang="en-US" altLang="ja-JP" sz="4400" dirty="0">
                <a:latin typeface="+mj-lt"/>
                <a:ea typeface="+mj-ea"/>
                <a:cs typeface="+mj-cs"/>
              </a:rPr>
              <a:t>―</a:t>
            </a:r>
            <a:endParaRPr lang="ja-JP" alt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595501" y="2026374"/>
            <a:ext cx="7848872" cy="38884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顧　     問：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㈱保有・利益：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特許使用料：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講  演  料：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原  稿  料：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受託研究・共同研究費：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奨学寄附金：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寄附講座所属：</a:t>
            </a:r>
            <a:endParaRPr lang="en-US" altLang="ja-JP" sz="2400" dirty="0"/>
          </a:p>
          <a:p>
            <a:pPr>
              <a:spcBef>
                <a:spcPct val="20000"/>
              </a:spcBef>
              <a:defRPr/>
            </a:pPr>
            <a:r>
              <a:rPr lang="ja-JP" altLang="en-US" sz="2400" dirty="0"/>
              <a:t>贈答品などの報酬：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72064" y="3356993"/>
            <a:ext cx="3744416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（記載例）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講演料：　平安製薬、縄文製薬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原稿料：　平安製薬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</a:rPr>
              <a:t>奨学寄付金：　鎌倉製薬、室町製薬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15724" y="5661248"/>
            <a:ext cx="5256584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↑開示すべき内容が過去３年間ある項目のみ記載</a:t>
            </a: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6023992" y="4653136"/>
            <a:ext cx="792088" cy="10081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タイトル 1">
            <a:extLst>
              <a:ext uri="{FF2B5EF4-FFF2-40B4-BE49-F238E27FC236}">
                <a16:creationId xmlns:a16="http://schemas.microsoft.com/office/drawing/2014/main" id="{FA293F51-492E-54DD-2C97-5513B57704B3}"/>
              </a:ext>
            </a:extLst>
          </p:cNvPr>
          <p:cNvSpPr txBox="1">
            <a:spLocks/>
          </p:cNvSpPr>
          <p:nvPr/>
        </p:nvSpPr>
        <p:spPr>
          <a:xfrm>
            <a:off x="695400" y="431580"/>
            <a:ext cx="11017224" cy="8640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/>
              <a:t>―</a:t>
            </a:r>
            <a:r>
              <a:rPr lang="ja-JP" altLang="en-US" sz="5400"/>
              <a:t>　</a:t>
            </a:r>
            <a:r>
              <a:rPr lang="en-US" altLang="ja-JP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lang="ja-JP" alt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lang="ja-JP" altLang="en-US" sz="5400"/>
              <a:t>　</a:t>
            </a:r>
            <a:r>
              <a:rPr lang="en-US" altLang="ja-JP" sz="5400"/>
              <a:t>―</a:t>
            </a:r>
            <a:endParaRPr lang="ja-JP" altLang="en-US" sz="5400" dirty="0"/>
          </a:p>
        </p:txBody>
      </p: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B51303EA-AD60-7039-EDF3-728FE21E8391}"/>
              </a:ext>
            </a:extLst>
          </p:cNvPr>
          <p:cNvSpPr txBox="1">
            <a:spLocks/>
          </p:cNvSpPr>
          <p:nvPr/>
        </p:nvSpPr>
        <p:spPr>
          <a:xfrm>
            <a:off x="1163452" y="1425018"/>
            <a:ext cx="1008112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chemeClr val="tx1"/>
                </a:solidFill>
              </a:rPr>
              <a:t>講演内容に関連し、開示すべき</a:t>
            </a:r>
            <a:r>
              <a:rPr lang="en-US" altLang="ja-JP" sz="2800" dirty="0">
                <a:solidFill>
                  <a:schemeClr val="tx1"/>
                </a:solidFill>
              </a:rPr>
              <a:t>COI</a:t>
            </a:r>
            <a:r>
              <a:rPr lang="ja-JP" altLang="en-US" sz="2800" dirty="0">
                <a:solidFill>
                  <a:schemeClr val="tx1"/>
                </a:solidFill>
              </a:rPr>
              <a:t>関係にある企業などとして</a:t>
            </a:r>
          </a:p>
        </p:txBody>
      </p:sp>
      <p:pic>
        <p:nvPicPr>
          <p:cNvPr id="17" name="Picture 3" descr="C:\Users\kano\Documents\学会ロゴ\ロゴ-直径20mm.tif">
            <a:extLst>
              <a:ext uri="{FF2B5EF4-FFF2-40B4-BE49-F238E27FC236}">
                <a16:creationId xmlns:a16="http://schemas.microsoft.com/office/drawing/2014/main" id="{F5175C53-8021-2101-0021-035A1A42F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00456" y="5799855"/>
            <a:ext cx="86409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79576" y="2784654"/>
            <a:ext cx="8128992" cy="1752600"/>
          </a:xfrm>
        </p:spPr>
        <p:txBody>
          <a:bodyPr>
            <a:normAutofit fontScale="92500"/>
          </a:bodyPr>
          <a:lstStyle/>
          <a:p>
            <a:r>
              <a:rPr kumimoji="1" lang="ja-JP" altLang="en-US" sz="4400" dirty="0">
                <a:solidFill>
                  <a:schemeClr val="tx1"/>
                </a:solidFill>
              </a:rPr>
              <a:t>講演内容に関連する開示すべき</a:t>
            </a:r>
            <a:r>
              <a:rPr kumimoji="1" lang="en-US" altLang="ja-JP" sz="4400" dirty="0">
                <a:solidFill>
                  <a:schemeClr val="tx1"/>
                </a:solidFill>
              </a:rPr>
              <a:t>COI</a:t>
            </a:r>
            <a:r>
              <a:rPr kumimoji="1" lang="ja-JP" altLang="en-US" sz="4400" dirty="0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6A0FF8B-A079-CD6E-6F55-65FC14C3438D}"/>
              </a:ext>
            </a:extLst>
          </p:cNvPr>
          <p:cNvSpPr txBox="1">
            <a:spLocks/>
          </p:cNvSpPr>
          <p:nvPr/>
        </p:nvSpPr>
        <p:spPr>
          <a:xfrm>
            <a:off x="695400" y="431580"/>
            <a:ext cx="11017224" cy="8640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/>
              <a:t>―</a:t>
            </a:r>
            <a:r>
              <a:rPr lang="ja-JP" altLang="en-US" sz="5400"/>
              <a:t>　</a:t>
            </a:r>
            <a:r>
              <a:rPr lang="en-US" altLang="ja-JP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lang="ja-JP" altLang="en-US" sz="5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lang="ja-JP" altLang="en-US" sz="5400"/>
              <a:t>　</a:t>
            </a:r>
            <a:r>
              <a:rPr lang="en-US" altLang="ja-JP" sz="5400"/>
              <a:t>―</a:t>
            </a:r>
            <a:endParaRPr lang="ja-JP" altLang="en-US" sz="5400" dirty="0"/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CE6C4C27-F6AC-453F-9BD3-513E4B08728F}"/>
              </a:ext>
            </a:extLst>
          </p:cNvPr>
          <p:cNvSpPr txBox="1">
            <a:spLocks/>
          </p:cNvSpPr>
          <p:nvPr/>
        </p:nvSpPr>
        <p:spPr>
          <a:xfrm>
            <a:off x="5184552" y="6125654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r">
              <a:spcBef>
                <a:spcPct val="20000"/>
              </a:spcBef>
              <a:defRPr/>
            </a:pPr>
            <a:r>
              <a:rPr lang="ja-JP" altLang="en-US" sz="2800" dirty="0"/>
              <a:t>一般社団法人日本核医学会</a:t>
            </a:r>
            <a:endParaRPr lang="ja-JP" altLang="en-US" sz="2800" dirty="0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9" name="Picture 3" descr="C:\Users\kano\Documents\学会ロゴ\ロゴ-直径20mm.tif">
            <a:extLst>
              <a:ext uri="{FF2B5EF4-FFF2-40B4-BE49-F238E27FC236}">
                <a16:creationId xmlns:a16="http://schemas.microsoft.com/office/drawing/2014/main" id="{12834F21-3027-AFFB-FAB7-89B8BC663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00456" y="5799855"/>
            <a:ext cx="864096" cy="8640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4748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195</Words>
  <Application>Microsoft Office PowerPoint</Application>
  <PresentationFormat>ワイド画面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テーマ</vt:lpstr>
      <vt:lpstr>―　COI開示　―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―　COI開示　―</dc:title>
  <dc:creator>kano</dc:creator>
  <cp:lastModifiedBy>上原 静香 (Shizuka Uehara)</cp:lastModifiedBy>
  <cp:revision>17</cp:revision>
  <dcterms:created xsi:type="dcterms:W3CDTF">2017-11-10T01:45:01Z</dcterms:created>
  <dcterms:modified xsi:type="dcterms:W3CDTF">2025-03-27T12:43:12Z</dcterms:modified>
</cp:coreProperties>
</file>