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18" d="100"/>
          <a:sy n="118" d="100"/>
        </p:scale>
        <p:origin x="114"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2599060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2156487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136483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309912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122559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3226051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1837530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3168873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360211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370665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001E3E6-884C-46AF-B041-916333F98DE8}" type="datetimeFigureOut">
              <a:rPr kumimoji="1" lang="ja-JP" altLang="en-US" smtClean="0"/>
              <a:t>2020/12/15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148595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1E3E6-884C-46AF-B041-916333F98DE8}" type="datetimeFigureOut">
              <a:rPr kumimoji="1" lang="ja-JP" altLang="en-US" smtClean="0"/>
              <a:t>2020/12/15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6E1D5-7688-41F5-99BD-79FD773574AB}" type="slidenum">
              <a:rPr kumimoji="1" lang="ja-JP" altLang="en-US" smtClean="0"/>
              <a:t>‹#›</a:t>
            </a:fld>
            <a:endParaRPr kumimoji="1" lang="ja-JP" altLang="en-US"/>
          </a:p>
        </p:txBody>
      </p:sp>
    </p:spTree>
    <p:extLst>
      <p:ext uri="{BB962C8B-B14F-4D97-AF65-F5344CB8AC3E}">
        <p14:creationId xmlns:p14="http://schemas.microsoft.com/office/powerpoint/2010/main" val="3992705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8879" y="412693"/>
            <a:ext cx="1586039" cy="369332"/>
          </a:xfrm>
          <a:prstGeom prst="rect">
            <a:avLst/>
          </a:prstGeom>
          <a:noFill/>
        </p:spPr>
        <p:txBody>
          <a:bodyPr wrap="square" rtlCol="0">
            <a:spAutoFit/>
          </a:bodyPr>
          <a:lstStyle/>
          <a:p>
            <a:r>
              <a:rPr kumimoji="1" lang="en-US" altLang="ja-JP" dirty="0" smtClean="0"/>
              <a:t>【</a:t>
            </a:r>
            <a:r>
              <a:rPr kumimoji="1" lang="ja-JP" altLang="en-US" dirty="0" smtClean="0"/>
              <a:t>座長総括</a:t>
            </a:r>
            <a:r>
              <a:rPr kumimoji="1" lang="en-US" altLang="ja-JP" dirty="0" smtClean="0"/>
              <a:t>】</a:t>
            </a:r>
            <a:endParaRPr kumimoji="1" lang="ja-JP" altLang="en-US" dirty="0"/>
          </a:p>
        </p:txBody>
      </p:sp>
      <p:sp>
        <p:nvSpPr>
          <p:cNvPr id="5" name="テキスト ボックス 4"/>
          <p:cNvSpPr txBox="1"/>
          <p:nvPr/>
        </p:nvSpPr>
        <p:spPr>
          <a:xfrm>
            <a:off x="1908372" y="412693"/>
            <a:ext cx="3513293" cy="369332"/>
          </a:xfrm>
          <a:prstGeom prst="rect">
            <a:avLst/>
          </a:prstGeom>
          <a:noFill/>
        </p:spPr>
        <p:txBody>
          <a:bodyPr wrap="square" rtlCol="0">
            <a:spAutoFit/>
          </a:bodyPr>
          <a:lstStyle/>
          <a:p>
            <a:r>
              <a:rPr kumimoji="1" lang="ja-JP" altLang="en-US" u="sng" dirty="0" smtClean="0"/>
              <a:t>セッション：経腸栄養</a:t>
            </a:r>
            <a:endParaRPr kumimoji="1" lang="ja-JP" altLang="en-US" u="sng" dirty="0"/>
          </a:p>
        </p:txBody>
      </p:sp>
      <p:sp>
        <p:nvSpPr>
          <p:cNvPr id="6" name="テキスト ボックス 5"/>
          <p:cNvSpPr txBox="1"/>
          <p:nvPr/>
        </p:nvSpPr>
        <p:spPr>
          <a:xfrm>
            <a:off x="589371" y="856407"/>
            <a:ext cx="10448166" cy="1015663"/>
          </a:xfrm>
          <a:prstGeom prst="rect">
            <a:avLst/>
          </a:prstGeom>
          <a:noFill/>
        </p:spPr>
        <p:txBody>
          <a:bodyPr wrap="square" rtlCol="0">
            <a:spAutoFit/>
          </a:bodyPr>
          <a:lstStyle/>
          <a:p>
            <a:r>
              <a:rPr kumimoji="1" lang="ja-JP" altLang="en-US" sz="1400" dirty="0" smtClean="0"/>
              <a:t>座長</a:t>
            </a:r>
            <a:endParaRPr kumimoji="1" lang="en-US" altLang="ja-JP" sz="1400" dirty="0" smtClean="0"/>
          </a:p>
          <a:p>
            <a:r>
              <a:rPr lang="ja-JP" altLang="en-US" sz="1400" dirty="0"/>
              <a:t>鍋谷 圭宏</a:t>
            </a:r>
            <a:r>
              <a:rPr lang="en-US" altLang="ja-JP" sz="1400" dirty="0"/>
              <a:t>(</a:t>
            </a:r>
            <a:r>
              <a:rPr lang="ja-JP" altLang="en-US" sz="1400" dirty="0" smtClean="0"/>
              <a:t>なべや よしひろ</a:t>
            </a:r>
            <a:r>
              <a:rPr lang="en-US" altLang="ja-JP" sz="1400" dirty="0" smtClean="0"/>
              <a:t>)       </a:t>
            </a:r>
            <a:r>
              <a:rPr lang="ja-JP" altLang="en-US" sz="1400" dirty="0" smtClean="0"/>
              <a:t>所属・・・・・・・・・・</a:t>
            </a:r>
            <a:endParaRPr lang="en-US" altLang="ja-JP" sz="1400" dirty="0"/>
          </a:p>
          <a:p>
            <a:r>
              <a:rPr lang="ja-JP" altLang="en-US" sz="1400" dirty="0" smtClean="0"/>
              <a:t>高橋 直樹</a:t>
            </a:r>
            <a:r>
              <a:rPr lang="ja-JP" altLang="en-US" sz="1400" dirty="0"/>
              <a:t>（</a:t>
            </a:r>
            <a:r>
              <a:rPr lang="ja-JP" altLang="en-US" sz="1400" dirty="0" smtClean="0"/>
              <a:t>たかはし なおき）   所属・・・・・・・・・・</a:t>
            </a:r>
          </a:p>
          <a:p>
            <a:endParaRPr kumimoji="1" lang="ja-JP" altLang="en-US" dirty="0"/>
          </a:p>
        </p:txBody>
      </p:sp>
      <p:sp>
        <p:nvSpPr>
          <p:cNvPr id="7" name="テキスト ボックス 6"/>
          <p:cNvSpPr txBox="1"/>
          <p:nvPr/>
        </p:nvSpPr>
        <p:spPr>
          <a:xfrm>
            <a:off x="589370" y="1680446"/>
            <a:ext cx="11297829" cy="738664"/>
          </a:xfrm>
          <a:prstGeom prst="rect">
            <a:avLst/>
          </a:prstGeom>
          <a:noFill/>
        </p:spPr>
        <p:txBody>
          <a:bodyPr wrap="square" rtlCol="0">
            <a:spAutoFit/>
          </a:bodyPr>
          <a:lstStyle/>
          <a:p>
            <a:r>
              <a:rPr kumimoji="1" lang="ja-JP" altLang="en-US" sz="1400" dirty="0" smtClean="0"/>
              <a:t>総括</a:t>
            </a:r>
            <a:endParaRPr kumimoji="1" lang="en-US" altLang="ja-JP" sz="1400" dirty="0" smtClean="0"/>
          </a:p>
          <a:p>
            <a:r>
              <a:rPr lang="ja-JP" altLang="en-US" sz="1400" dirty="0" smtClean="0"/>
              <a:t>本セッションは、経腸栄養に関する演題が発表されたが、栄養剤の基礎的研究、癌患者の経腸栄養管理の工夫、などと、将来の日常臨床に応用され得る興味深い内容であった。</a:t>
            </a:r>
            <a:endParaRPr kumimoji="1" lang="ja-JP" altLang="en-US" dirty="0"/>
          </a:p>
        </p:txBody>
      </p:sp>
      <p:sp>
        <p:nvSpPr>
          <p:cNvPr id="8" name="テキスト ボックス 7"/>
          <p:cNvSpPr txBox="1"/>
          <p:nvPr/>
        </p:nvSpPr>
        <p:spPr>
          <a:xfrm>
            <a:off x="604206" y="2601586"/>
            <a:ext cx="11297829" cy="2677656"/>
          </a:xfrm>
          <a:prstGeom prst="rect">
            <a:avLst/>
          </a:prstGeom>
          <a:noFill/>
        </p:spPr>
        <p:txBody>
          <a:bodyPr wrap="square" rtlCol="0">
            <a:spAutoFit/>
          </a:bodyPr>
          <a:lstStyle/>
          <a:p>
            <a:r>
              <a:rPr lang="en-US" altLang="ja-JP" sz="1400" dirty="0" smtClean="0"/>
              <a:t>O-01-1</a:t>
            </a:r>
            <a:r>
              <a:rPr lang="ja-JP" altLang="en-US" sz="1400" dirty="0" smtClean="0"/>
              <a:t>：〇〇らは、経腸栄養にゲル化を起こすペクチン製剤と栄養剤の粘度の変化を検討し報告した。胃内の酸度によりゲル化の機序が異なることが示され、栄養剤自体の粘度が</a:t>
            </a:r>
            <a:r>
              <a:rPr lang="en-US" altLang="ja-JP" sz="1400" dirty="0" smtClean="0"/>
              <a:t>pH</a:t>
            </a:r>
            <a:r>
              <a:rPr lang="ja-JP" altLang="en-US" sz="1400" dirty="0" smtClean="0"/>
              <a:t>の低い胃内では上昇しにくいことが報告された。これは、胃液酸度の低い高齢者でこのペクチン製剤が有用であることを裏付ける結果と思われた。</a:t>
            </a:r>
          </a:p>
          <a:p>
            <a:endParaRPr lang="en-US" altLang="ja-JP" sz="1400" dirty="0" smtClean="0"/>
          </a:p>
          <a:p>
            <a:r>
              <a:rPr lang="en-US" altLang="ja-JP" sz="1400" dirty="0" smtClean="0"/>
              <a:t>O-01-2</a:t>
            </a:r>
            <a:r>
              <a:rPr lang="ja-JP" altLang="en-US" sz="1400" dirty="0" smtClean="0"/>
              <a:t>：〇〇らは、特に頭頸部腫瘍治療中の栄養管理に際して</a:t>
            </a:r>
            <a:r>
              <a:rPr lang="en-US" altLang="ja-JP" sz="1400" dirty="0" err="1" smtClean="0"/>
              <a:t>Seldinger</a:t>
            </a:r>
            <a:r>
              <a:rPr lang="ja-JP" altLang="en-US" sz="1400" dirty="0" smtClean="0"/>
              <a:t>法での</a:t>
            </a:r>
            <a:r>
              <a:rPr lang="en-US" altLang="ja-JP" sz="1400" dirty="0" smtClean="0"/>
              <a:t>PEG</a:t>
            </a:r>
            <a:r>
              <a:rPr lang="ja-JP" altLang="en-US" sz="1400" dirty="0" smtClean="0"/>
              <a:t>の有用性を報告した。少なからず並存する食道癌で手術が必要になった場合には、胃瘻作成により胃管が使えない場合も起こり得ることを忘れてはならない。</a:t>
            </a:r>
          </a:p>
          <a:p>
            <a:endParaRPr lang="en-US" altLang="ja-JP" sz="1400" dirty="0" smtClean="0"/>
          </a:p>
          <a:p>
            <a:r>
              <a:rPr lang="en-US" altLang="ja-JP" sz="1400" dirty="0" smtClean="0"/>
              <a:t>O-01-3</a:t>
            </a:r>
            <a:r>
              <a:rPr lang="ja-JP" altLang="en-US" sz="1400" dirty="0" smtClean="0"/>
              <a:t>：〇〇らは、胃癌術後の食道空腸吻合の縫合不全発生時の経鼻経腸栄養管理の有用性を報告した。中心静脈栄養管理と比較した</a:t>
            </a:r>
            <a:r>
              <a:rPr lang="en-US" altLang="ja-JP" sz="1400" dirty="0" smtClean="0"/>
              <a:t>retrospective</a:t>
            </a:r>
            <a:r>
              <a:rPr lang="ja-JP" altLang="en-US" sz="1400" dirty="0" smtClean="0"/>
              <a:t>な検討であったが、中心静脈栄養管理群の方で重症な縫合不全が多かったとも解釈できる点、経腸栄養で逆流や膵液分泌が増す可能性、経鼻が患者に与える苦痛など、まだ解決・検討すべき点もあると思われた。</a:t>
            </a:r>
          </a:p>
          <a:p>
            <a:r>
              <a:rPr lang="ja-JP" altLang="en-US" sz="1400" dirty="0" smtClean="0"/>
              <a:t>本セッションは、経腸栄養に関する演題が発表されたが、栄養剤の基礎的研究、癌患者の経腸栄養管理の工夫、などと、将来の日常臨床に応用され得る興味深い内容であった。</a:t>
            </a:r>
            <a:endParaRPr kumimoji="1" lang="ja-JP" altLang="en-US" dirty="0"/>
          </a:p>
        </p:txBody>
      </p:sp>
      <p:sp>
        <p:nvSpPr>
          <p:cNvPr id="9" name="テキスト ボックス 8"/>
          <p:cNvSpPr txBox="1"/>
          <p:nvPr/>
        </p:nvSpPr>
        <p:spPr>
          <a:xfrm>
            <a:off x="6012383" y="56645"/>
            <a:ext cx="6036656" cy="1661993"/>
          </a:xfrm>
          <a:prstGeom prst="rect">
            <a:avLst/>
          </a:prstGeom>
          <a:noFill/>
        </p:spPr>
        <p:txBody>
          <a:bodyPr wrap="square" rtlCol="0">
            <a:spAutoFit/>
          </a:bodyPr>
          <a:lstStyle/>
          <a:p>
            <a:r>
              <a:rPr kumimoji="1" lang="ja-JP" altLang="en-US" sz="1400" dirty="0" smtClean="0">
                <a:solidFill>
                  <a:srgbClr val="FF0000"/>
                </a:solidFill>
              </a:rPr>
              <a:t>＜サンプルスライド＞</a:t>
            </a:r>
            <a:endParaRPr kumimoji="1" lang="en-US" altLang="ja-JP" sz="1400" dirty="0" smtClean="0">
              <a:solidFill>
                <a:srgbClr val="FF0000"/>
              </a:solidFill>
            </a:endParaRPr>
          </a:p>
          <a:p>
            <a:r>
              <a:rPr lang="ja-JP" altLang="en-US" sz="1400" dirty="0" smtClean="0">
                <a:solidFill>
                  <a:srgbClr val="FF0000"/>
                </a:solidFill>
              </a:rPr>
              <a:t>以下の</a:t>
            </a:r>
            <a:r>
              <a:rPr lang="ja-JP" altLang="en-US" sz="1400" dirty="0" smtClean="0">
                <a:solidFill>
                  <a:srgbClr val="FF0000"/>
                </a:solidFill>
              </a:rPr>
              <a:t>ような</a:t>
            </a:r>
            <a:r>
              <a:rPr lang="ja-JP" altLang="en-US" sz="1400" dirty="0">
                <a:solidFill>
                  <a:srgbClr val="FF0000"/>
                </a:solidFill>
              </a:rPr>
              <a:t>形式</a:t>
            </a:r>
            <a:r>
              <a:rPr lang="ja-JP" altLang="en-US" sz="1400" dirty="0" smtClean="0">
                <a:solidFill>
                  <a:srgbClr val="FF0000"/>
                </a:solidFill>
              </a:rPr>
              <a:t>で、総括コメントと、各演題に対するコメントを</a:t>
            </a:r>
            <a:endParaRPr lang="en-US" altLang="ja-JP" sz="1400" dirty="0" smtClean="0">
              <a:solidFill>
                <a:srgbClr val="FF0000"/>
              </a:solidFill>
            </a:endParaRPr>
          </a:p>
          <a:p>
            <a:r>
              <a:rPr lang="ja-JP" altLang="en-US" sz="1400" dirty="0" smtClean="0">
                <a:solidFill>
                  <a:srgbClr val="FF0000"/>
                </a:solidFill>
              </a:rPr>
              <a:t>お二人の座長でご相談の</a:t>
            </a:r>
            <a:r>
              <a:rPr lang="ja-JP" altLang="en-US" sz="1400" dirty="0" smtClean="0">
                <a:solidFill>
                  <a:srgbClr val="FF0000"/>
                </a:solidFill>
              </a:rPr>
              <a:t>上、</a:t>
            </a:r>
            <a:r>
              <a:rPr lang="en-US" altLang="ja-JP" sz="1400" dirty="0" smtClean="0">
                <a:solidFill>
                  <a:srgbClr val="FF0000"/>
                </a:solidFill>
              </a:rPr>
              <a:t>2</a:t>
            </a:r>
            <a:r>
              <a:rPr lang="ja-JP" altLang="en-US" sz="1400" dirty="0" smtClean="0">
                <a:solidFill>
                  <a:srgbClr val="FF0000"/>
                </a:solidFill>
              </a:rPr>
              <a:t>枚程度のスライドを作成ください。</a:t>
            </a:r>
            <a:endParaRPr lang="en-US" altLang="ja-JP" sz="1400" dirty="0" smtClean="0">
              <a:solidFill>
                <a:srgbClr val="FF0000"/>
              </a:solidFill>
            </a:endParaRPr>
          </a:p>
          <a:p>
            <a:endParaRPr lang="en-US" altLang="ja-JP" sz="1400" dirty="0" smtClean="0">
              <a:solidFill>
                <a:srgbClr val="FF0000"/>
              </a:solidFill>
            </a:endParaRPr>
          </a:p>
          <a:p>
            <a:r>
              <a:rPr lang="ja-JP" altLang="en-US" sz="1400" dirty="0" smtClean="0">
                <a:solidFill>
                  <a:srgbClr val="FF0000"/>
                </a:solidFill>
              </a:rPr>
              <a:t>執筆を分担されても結構ですが、</a:t>
            </a:r>
            <a:r>
              <a:rPr lang="en-US" altLang="ja-JP" sz="1400" dirty="0" smtClean="0">
                <a:solidFill>
                  <a:srgbClr val="FF0000"/>
                </a:solidFill>
              </a:rPr>
              <a:t>1</a:t>
            </a:r>
            <a:r>
              <a:rPr lang="ja-JP" altLang="en-US" sz="1400" dirty="0" err="1" smtClean="0">
                <a:solidFill>
                  <a:srgbClr val="FF0000"/>
                </a:solidFill>
              </a:rPr>
              <a:t>つの</a:t>
            </a:r>
            <a:r>
              <a:rPr lang="en-US" altLang="ja-JP" sz="1400" dirty="0" smtClean="0">
                <a:solidFill>
                  <a:srgbClr val="FF0000"/>
                </a:solidFill>
              </a:rPr>
              <a:t>PPT</a:t>
            </a:r>
            <a:r>
              <a:rPr lang="ja-JP" altLang="en-US" sz="1400" dirty="0" smtClean="0">
                <a:solidFill>
                  <a:srgbClr val="FF0000"/>
                </a:solidFill>
              </a:rPr>
              <a:t>スライドをご提出ください。音声</a:t>
            </a:r>
            <a:r>
              <a:rPr lang="ja-JP" altLang="en-US" sz="1400" dirty="0" smtClean="0">
                <a:solidFill>
                  <a:srgbClr val="FF0000"/>
                </a:solidFill>
              </a:rPr>
              <a:t>の録音は不要です。</a:t>
            </a:r>
            <a:endParaRPr lang="en-US" altLang="ja-JP" sz="1400" dirty="0" smtClean="0">
              <a:solidFill>
                <a:srgbClr val="FF0000"/>
              </a:solidFill>
            </a:endParaRPr>
          </a:p>
          <a:p>
            <a:endParaRPr kumimoji="1" lang="ja-JP" altLang="en-US" dirty="0">
              <a:solidFill>
                <a:srgbClr val="FF0000"/>
              </a:solidFill>
            </a:endParaRPr>
          </a:p>
        </p:txBody>
      </p:sp>
    </p:spTree>
    <p:extLst>
      <p:ext uri="{BB962C8B-B14F-4D97-AF65-F5344CB8AC3E}">
        <p14:creationId xmlns:p14="http://schemas.microsoft.com/office/powerpoint/2010/main" val="2834670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432</Words>
  <Application>Microsoft Office PowerPoint</Application>
  <PresentationFormat>ワイド画面</PresentationFormat>
  <Paragraphs>18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Kazunori Nagura</dc:creator>
  <cp:lastModifiedBy>Kazunori Nagura</cp:lastModifiedBy>
  <cp:revision>3</cp:revision>
  <dcterms:created xsi:type="dcterms:W3CDTF">2020-12-15T04:20:03Z</dcterms:created>
  <dcterms:modified xsi:type="dcterms:W3CDTF">2020-12-15T04:51:11Z</dcterms:modified>
</cp:coreProperties>
</file>