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04" d="100"/>
          <a:sy n="104" d="100"/>
        </p:scale>
        <p:origin x="17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496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pPr>
              <a:defRPr/>
            </a:pPr>
            <a:fld id="{EC0B1F84-F733-4357-B889-D8BB02B210A1}" type="datetimeFigureOut">
              <a:rPr lang="ja-JP" altLang="en-US"/>
              <a:pPr>
                <a:defRPr/>
              </a:pPr>
              <a:t>2024/3/26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496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pPr>
              <a:defRPr/>
            </a:pPr>
            <a:fld id="{83977F36-ADE1-4CA1-9287-A93937E644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502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96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47" y="4716914"/>
            <a:ext cx="5436208" cy="4468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96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93265DEA-E902-415B-91F2-6082B6FCC4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848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7B425-1315-46B5-8EEA-D3E1F9CCBF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197AC-232B-4306-B594-6B26EA1DDB5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E3CD0-A350-4449-97A2-AA9304C607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64D2F-29EF-4CB0-A4E4-E8BDE9C65F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3C718-1D11-4492-B63E-65619AB508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9383D-C2B4-4E8B-A129-657BBDC453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8F133-62EA-4B43-A4F9-7E87BFB3C3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55DC6-3BA3-4A3F-AFEA-DAAAE65A74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3B335-757B-4209-B383-715BACEEFD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8F42D-D443-4924-98CF-95F94AE5C4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D787F-3E8F-41E5-A239-7706CEE12E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5C7F342-991F-4BB0-BD50-CE62D1713F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900113" y="162867"/>
            <a:ext cx="64801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b="1" dirty="0"/>
              <a:t>ポスター発表での利益相反開示方法</a:t>
            </a:r>
            <a:endParaRPr lang="en-US" altLang="ja-JP" sz="2400" b="1" dirty="0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898979" y="764704"/>
            <a:ext cx="75660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＊</a:t>
            </a:r>
            <a:r>
              <a:rPr lang="en-US" altLang="ja-JP" b="1" dirty="0">
                <a:solidFill>
                  <a:srgbClr val="FF0000"/>
                </a:solidFill>
              </a:rPr>
              <a:t>COI</a:t>
            </a:r>
            <a:r>
              <a:rPr lang="ja-JP" altLang="en-US" b="1" dirty="0">
                <a:solidFill>
                  <a:srgbClr val="FF0000"/>
                </a:solidFill>
              </a:rPr>
              <a:t>開示情報がない場合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　下記囲みを、ポスターの最後にご提示下さい。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898979" y="2575970"/>
            <a:ext cx="7564891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＊</a:t>
            </a:r>
            <a:r>
              <a:rPr lang="en-US" altLang="ja-JP" b="1" dirty="0">
                <a:solidFill>
                  <a:srgbClr val="FF0000"/>
                </a:solidFill>
              </a:rPr>
              <a:t>COI</a:t>
            </a:r>
            <a:r>
              <a:rPr lang="ja-JP" altLang="en-US" b="1" dirty="0">
                <a:solidFill>
                  <a:srgbClr val="FF0000"/>
                </a:solidFill>
              </a:rPr>
              <a:t>開示情報がある場合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下記囲みを、ポスターの最後にご提示下さい。</a:t>
            </a: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900113" y="6021289"/>
            <a:ext cx="756489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FF0000"/>
                </a:solidFill>
              </a:rPr>
              <a:t>※</a:t>
            </a:r>
            <a:r>
              <a:rPr lang="ja-JP" altLang="en-US" sz="1600" dirty="0">
                <a:solidFill>
                  <a:srgbClr val="FF0000"/>
                </a:solidFill>
              </a:rPr>
              <a:t>必要な情報（利益相反の該当項目と企業名等）を開示してください。</a:t>
            </a:r>
            <a:endParaRPr lang="en-US" altLang="ja-JP" sz="1600" dirty="0">
              <a:solidFill>
                <a:srgbClr val="FF0000"/>
              </a:solidFill>
            </a:endParaRPr>
          </a:p>
          <a:p>
            <a:r>
              <a:rPr lang="en-US" altLang="ja-JP" sz="1600" dirty="0">
                <a:solidFill>
                  <a:srgbClr val="FF0000"/>
                </a:solidFill>
              </a:rPr>
              <a:t>※</a:t>
            </a:r>
            <a:r>
              <a:rPr lang="ja-JP" altLang="en-US" sz="1600" dirty="0">
                <a:solidFill>
                  <a:srgbClr val="FF0000"/>
                </a:solidFill>
              </a:rPr>
              <a:t>開示基準は学会ホームページをご参照下さい。</a:t>
            </a:r>
          </a:p>
        </p:txBody>
      </p:sp>
      <p:sp>
        <p:nvSpPr>
          <p:cNvPr id="2054" name="Rectangle 9"/>
          <p:cNvSpPr>
            <a:spLocks noChangeArrowheads="1"/>
          </p:cNvSpPr>
          <p:nvPr/>
        </p:nvSpPr>
        <p:spPr bwMode="auto">
          <a:xfrm>
            <a:off x="908928" y="1506060"/>
            <a:ext cx="7564891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日本栄養治療学会　利益相反開示</a:t>
            </a:r>
            <a:br>
              <a:rPr lang="ja-JP" altLang="en-US" dirty="0"/>
            </a:br>
            <a:r>
              <a:rPr lang="ja-JP" altLang="en-US" dirty="0"/>
              <a:t>筆頭演者名： ○○ ○○</a:t>
            </a:r>
            <a:br>
              <a:rPr lang="ja-JP" altLang="en-US" dirty="0"/>
            </a:br>
            <a:r>
              <a:rPr lang="ja-JP" altLang="en-US" dirty="0"/>
              <a:t>本演題発表に関連し、開示すべき利益相反関係にある企業等はありません。</a:t>
            </a:r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898979" y="3222664"/>
            <a:ext cx="7564891" cy="27392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/>
              <a:t>日本栄養治療学会　利益相反開示</a:t>
            </a:r>
            <a:br>
              <a:rPr lang="ja-JP" altLang="en-US" dirty="0"/>
            </a:br>
            <a:r>
              <a:rPr lang="ja-JP" altLang="en-US" dirty="0"/>
              <a:t>筆頭演者名： ○○ ○○</a:t>
            </a:r>
            <a:r>
              <a:rPr lang="en-US" altLang="ja-JP" dirty="0"/>
              <a:t>    </a:t>
            </a:r>
            <a:r>
              <a:rPr lang="ja-JP" altLang="en-US" sz="1800" b="1" dirty="0">
                <a:solidFill>
                  <a:srgbClr val="0432FF"/>
                </a:solidFill>
              </a:rPr>
              <a:t>発表者全員、過去</a:t>
            </a:r>
            <a:r>
              <a:rPr lang="en-US" altLang="ja-JP" sz="1800" b="1" dirty="0">
                <a:solidFill>
                  <a:srgbClr val="0432FF"/>
                </a:solidFill>
              </a:rPr>
              <a:t>3</a:t>
            </a:r>
            <a:r>
              <a:rPr lang="ja-JP" altLang="en-US" sz="1800" b="1" dirty="0">
                <a:solidFill>
                  <a:srgbClr val="0432FF"/>
                </a:solidFill>
              </a:rPr>
              <a:t>年間を一括して</a:t>
            </a:r>
            <a:br>
              <a:rPr lang="ja-JP" altLang="en-US" dirty="0"/>
            </a:br>
            <a:r>
              <a:rPr lang="ja-JP" altLang="en-US" u="sng" dirty="0"/>
              <a:t>本演題発表に関連し、開示すべき利益相反関係にある企業等：</a:t>
            </a:r>
          </a:p>
          <a:p>
            <a:pPr lvl="1"/>
            <a:r>
              <a:rPr lang="ja-JP" altLang="en-US" sz="1200" dirty="0"/>
              <a:t>①顧問：</a:t>
            </a:r>
            <a:r>
              <a:rPr lang="en-US" altLang="ja-JP" sz="1200" dirty="0"/>
              <a:t>	</a:t>
            </a:r>
            <a:r>
              <a:rPr lang="ja-JP" altLang="en-US" sz="1200" dirty="0"/>
              <a:t>　　　○○○○○</a:t>
            </a:r>
            <a:r>
              <a:rPr lang="en-US" altLang="ja-JP" sz="1200" dirty="0"/>
              <a:t>	</a:t>
            </a:r>
            <a:r>
              <a:rPr lang="ja-JP" altLang="en-US" sz="1200" dirty="0"/>
              <a:t>（</a:t>
            </a:r>
            <a:r>
              <a:rPr lang="en-US" altLang="ja-JP" sz="1200" dirty="0"/>
              <a:t>※</a:t>
            </a:r>
            <a:r>
              <a:rPr lang="ja-JP" altLang="en-US" sz="1200" dirty="0"/>
              <a:t>「なし」の場合は、「なし」と記載）</a:t>
            </a:r>
          </a:p>
          <a:p>
            <a:pPr lvl="1"/>
            <a:r>
              <a:rPr lang="ja-JP" altLang="en-US" sz="1200" dirty="0"/>
              <a:t>②株保有・利益：	　　　○○○○○</a:t>
            </a:r>
            <a:r>
              <a:rPr lang="en-US" altLang="ja-JP" sz="1200" dirty="0"/>
              <a:t>	</a:t>
            </a:r>
            <a:r>
              <a:rPr lang="ja-JP" altLang="en-US" sz="1200" dirty="0"/>
              <a:t>（</a:t>
            </a:r>
            <a:r>
              <a:rPr lang="en-US" altLang="ja-JP" sz="1200" dirty="0"/>
              <a:t>※</a:t>
            </a:r>
            <a:r>
              <a:rPr lang="ja-JP" altLang="en-US" sz="1200" dirty="0"/>
              <a:t>「なし」の場合は、「なし」と記載）</a:t>
            </a:r>
          </a:p>
          <a:p>
            <a:pPr lvl="1"/>
            <a:r>
              <a:rPr lang="ja-JP" altLang="en-US" sz="1200" dirty="0"/>
              <a:t>③特許使用料：</a:t>
            </a:r>
            <a:r>
              <a:rPr lang="en-US" altLang="ja-JP" sz="1200" dirty="0"/>
              <a:t>	</a:t>
            </a:r>
            <a:r>
              <a:rPr lang="ja-JP" altLang="en-US" sz="1200" dirty="0"/>
              <a:t>　　　○○○○○</a:t>
            </a:r>
            <a:r>
              <a:rPr lang="en-US" altLang="ja-JP" sz="1200" dirty="0"/>
              <a:t>	</a:t>
            </a:r>
            <a:r>
              <a:rPr lang="ja-JP" altLang="en-US" sz="1200" dirty="0"/>
              <a:t>（</a:t>
            </a:r>
            <a:r>
              <a:rPr lang="en-US" altLang="ja-JP" sz="1200" dirty="0"/>
              <a:t>※</a:t>
            </a:r>
            <a:r>
              <a:rPr lang="ja-JP" altLang="en-US" sz="1200" dirty="0"/>
              <a:t>「なし」の場合は、「なし」と記載）</a:t>
            </a:r>
          </a:p>
          <a:p>
            <a:pPr lvl="1"/>
            <a:r>
              <a:rPr lang="ja-JP" altLang="en-US" sz="1200" dirty="0"/>
              <a:t>④講演料：</a:t>
            </a:r>
            <a:r>
              <a:rPr lang="en-US" altLang="ja-JP" sz="1200" dirty="0"/>
              <a:t>	</a:t>
            </a:r>
            <a:r>
              <a:rPr lang="ja-JP" altLang="en-US" sz="1200" dirty="0"/>
              <a:t>　　　○○○○○</a:t>
            </a:r>
            <a:r>
              <a:rPr lang="en-US" altLang="ja-JP" sz="1200" dirty="0"/>
              <a:t>	</a:t>
            </a:r>
            <a:r>
              <a:rPr lang="ja-JP" altLang="en-US" sz="1200" dirty="0"/>
              <a:t>（</a:t>
            </a:r>
            <a:r>
              <a:rPr lang="en-US" altLang="ja-JP" sz="1200" dirty="0"/>
              <a:t>※</a:t>
            </a:r>
            <a:r>
              <a:rPr lang="ja-JP" altLang="en-US" sz="1200" dirty="0"/>
              <a:t>「なし」の場合は、「なし」と記載）</a:t>
            </a:r>
          </a:p>
          <a:p>
            <a:pPr lvl="1"/>
            <a:r>
              <a:rPr lang="ja-JP" altLang="en-US" sz="1200" dirty="0"/>
              <a:t>⑤原稿料：</a:t>
            </a:r>
            <a:r>
              <a:rPr lang="en-US" altLang="ja-JP" sz="1200" dirty="0"/>
              <a:t>	</a:t>
            </a:r>
            <a:r>
              <a:rPr lang="ja-JP" altLang="en-US" sz="1200" dirty="0"/>
              <a:t>　　　○○○○○ </a:t>
            </a:r>
            <a:r>
              <a:rPr lang="en-US" altLang="ja-JP" sz="1200" dirty="0"/>
              <a:t>	</a:t>
            </a:r>
            <a:r>
              <a:rPr lang="ja-JP" altLang="en-US" sz="1200" dirty="0"/>
              <a:t>（</a:t>
            </a:r>
            <a:r>
              <a:rPr lang="en-US" altLang="ja-JP" sz="1200" dirty="0"/>
              <a:t>※</a:t>
            </a:r>
            <a:r>
              <a:rPr lang="ja-JP" altLang="en-US" sz="1200" dirty="0"/>
              <a:t>「なし」の場合は、「なし」と記載）</a:t>
            </a:r>
          </a:p>
          <a:p>
            <a:pPr lvl="1"/>
            <a:r>
              <a:rPr lang="ja-JP" altLang="en-US" sz="1200" dirty="0"/>
              <a:t>⑥受託研究・共同研究費：○○○○○</a:t>
            </a:r>
            <a:r>
              <a:rPr lang="en-US" altLang="ja-JP" sz="1200" dirty="0"/>
              <a:t>	</a:t>
            </a:r>
            <a:r>
              <a:rPr lang="ja-JP" altLang="en-US" sz="1200" dirty="0"/>
              <a:t>（</a:t>
            </a:r>
            <a:r>
              <a:rPr lang="en-US" altLang="ja-JP" sz="1200" dirty="0"/>
              <a:t>※</a:t>
            </a:r>
            <a:r>
              <a:rPr lang="ja-JP" altLang="en-US" sz="1200" dirty="0"/>
              <a:t>「なし」の場合は、「なし」と記載）</a:t>
            </a:r>
          </a:p>
          <a:p>
            <a:pPr lvl="1"/>
            <a:r>
              <a:rPr lang="ja-JP" altLang="en-US" sz="1200" dirty="0"/>
              <a:t>⑦奨学寄付金：</a:t>
            </a:r>
            <a:r>
              <a:rPr lang="en-US" altLang="ja-JP" sz="1200" dirty="0"/>
              <a:t>	</a:t>
            </a:r>
            <a:r>
              <a:rPr lang="ja-JP" altLang="en-US" sz="1200" dirty="0"/>
              <a:t>　　　○○○○○</a:t>
            </a:r>
            <a:r>
              <a:rPr lang="en-US" altLang="ja-JP" sz="1200" dirty="0"/>
              <a:t>	</a:t>
            </a:r>
            <a:r>
              <a:rPr lang="ja-JP" altLang="en-US" sz="1200" dirty="0"/>
              <a:t>（</a:t>
            </a:r>
            <a:r>
              <a:rPr lang="en-US" altLang="ja-JP" sz="1200" dirty="0"/>
              <a:t>※</a:t>
            </a:r>
            <a:r>
              <a:rPr lang="ja-JP" altLang="en-US" sz="1200" dirty="0"/>
              <a:t>「なし」の場合は、「なし」と記載）</a:t>
            </a:r>
          </a:p>
          <a:p>
            <a:pPr lvl="1"/>
            <a:r>
              <a:rPr lang="ja-JP" altLang="en-US" sz="1200" dirty="0"/>
              <a:t>⑧寄附講座所属：</a:t>
            </a:r>
            <a:r>
              <a:rPr lang="en-US" altLang="ja-JP" sz="1200" dirty="0"/>
              <a:t>	</a:t>
            </a:r>
            <a:r>
              <a:rPr lang="ja-JP" altLang="en-US" sz="1200" dirty="0"/>
              <a:t>　　　○○○○○</a:t>
            </a:r>
            <a:r>
              <a:rPr lang="en-US" altLang="ja-JP" sz="1200" dirty="0"/>
              <a:t>	</a:t>
            </a:r>
            <a:r>
              <a:rPr lang="ja-JP" altLang="en-US" sz="1200" dirty="0"/>
              <a:t>（</a:t>
            </a:r>
            <a:r>
              <a:rPr lang="en-US" altLang="ja-JP" sz="1200" dirty="0"/>
              <a:t>※</a:t>
            </a:r>
            <a:r>
              <a:rPr lang="ja-JP" altLang="en-US" sz="1200" dirty="0"/>
              <a:t>「なし」の場合は、「なし」と記載）</a:t>
            </a:r>
          </a:p>
          <a:p>
            <a:pPr lvl="1"/>
            <a:r>
              <a:rPr lang="ja-JP" altLang="en-US" sz="1200" dirty="0"/>
              <a:t>⑨贈答品等の報酬：</a:t>
            </a:r>
            <a:r>
              <a:rPr lang="en-US" altLang="ja-JP" sz="1200" dirty="0"/>
              <a:t>	</a:t>
            </a:r>
            <a:r>
              <a:rPr lang="ja-JP" altLang="en-US" sz="1200" dirty="0"/>
              <a:t>　　　○○○○○</a:t>
            </a:r>
            <a:r>
              <a:rPr lang="en-US" altLang="ja-JP" sz="1200" dirty="0"/>
              <a:t>	</a:t>
            </a:r>
            <a:r>
              <a:rPr lang="ja-JP" altLang="en-US" sz="1200" dirty="0"/>
              <a:t>（</a:t>
            </a:r>
            <a:r>
              <a:rPr lang="en-US" altLang="ja-JP" sz="1200" dirty="0"/>
              <a:t>※</a:t>
            </a:r>
            <a:r>
              <a:rPr lang="ja-JP" altLang="en-US" sz="1200" dirty="0"/>
              <a:t>「なし」の場合は、「なし」と記載）</a:t>
            </a:r>
          </a:p>
          <a:p>
            <a:pPr lvl="1"/>
            <a:endParaRPr lang="ja-JP" alt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391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2024-01-24T06:08:02Z</dcterms:created>
  <dcterms:modified xsi:type="dcterms:W3CDTF">2024-03-26T01:57:35Z</dcterms:modified>
</cp:coreProperties>
</file>