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794500" cy="99314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04" d="100"/>
          <a:sy n="104" d="100"/>
        </p:scale>
        <p:origin x="174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486" cy="496031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48496" y="0"/>
            <a:ext cx="2944486" cy="496031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r">
              <a:defRPr sz="1300"/>
            </a:lvl1pPr>
          </a:lstStyle>
          <a:p>
            <a:pPr>
              <a:defRPr/>
            </a:pPr>
            <a:fld id="{5FB5B9A7-C358-4116-918E-63F1B9B7ECE0}" type="datetimeFigureOut">
              <a:rPr lang="ja-JP" altLang="en-US"/>
              <a:pPr>
                <a:defRPr/>
              </a:pPr>
              <a:t>2024/3/26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33829"/>
            <a:ext cx="2944486" cy="496031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48496" y="9433829"/>
            <a:ext cx="2944486" cy="496031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r">
              <a:defRPr sz="1300"/>
            </a:lvl1pPr>
          </a:lstStyle>
          <a:p>
            <a:pPr>
              <a:defRPr/>
            </a:pPr>
            <a:fld id="{205FC937-72BB-4ADA-B040-234E802E4E4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21169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486" cy="4960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496" y="0"/>
            <a:ext cx="2944486" cy="4960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6125"/>
            <a:ext cx="496252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147" y="4716914"/>
            <a:ext cx="5436208" cy="44688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829"/>
            <a:ext cx="2944486" cy="4960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496" y="9433829"/>
            <a:ext cx="2944486" cy="4960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49ECA364-ECBC-4856-B12C-08882D79AD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888233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740ECD2-DB29-43BC-80B6-CACA64AAC8FC}" type="slidenum">
              <a:rPr lang="en-US" altLang="ja-JP" smtClean="0"/>
              <a:pPr/>
              <a:t>1</a:t>
            </a:fld>
            <a:endParaRPr lang="en-US" altLang="ja-JP"/>
          </a:p>
        </p:txBody>
      </p:sp>
      <p:sp>
        <p:nvSpPr>
          <p:cNvPr id="2" name="Rectangle 7"/>
          <p:cNvSpPr txBox="1">
            <a:spLocks noGrp="1" noChangeArrowheads="1"/>
          </p:cNvSpPr>
          <p:nvPr/>
        </p:nvSpPr>
        <p:spPr>
          <a:xfrm>
            <a:off x="3848496" y="9433829"/>
            <a:ext cx="2944486" cy="496031"/>
          </a:xfrm>
          <a:prstGeom prst="rect">
            <a:avLst/>
          </a:prstGeom>
          <a:noFill/>
        </p:spPr>
        <p:txBody>
          <a:bodyPr lIns="95571" tIns="47786" rIns="95571" bIns="47786" anchor="b"/>
          <a:lstStyle>
            <a:lvl1pPr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15993" indent="-275382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01528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542139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1982750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423361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863972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304584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745195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ED407DA1-486D-4D6F-8840-434D1AFC2249}" type="slidenum">
              <a:rPr lang="en-US" altLang="ja-JP" sz="1300">
                <a:ea typeface="+mn-ea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en-US" altLang="ja-JP" sz="1300" dirty="0">
              <a:ea typeface="+mn-ea"/>
            </a:endParaRPr>
          </a:p>
        </p:txBody>
      </p:sp>
      <p:sp>
        <p:nvSpPr>
          <p:cNvPr id="41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102829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C3ABC-7DB2-4B02-A779-CCD8203669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41F96-2361-46E6-B530-C015B67F35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46EF3-50C5-49CC-B584-B712A260713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B5620-57D1-4607-917D-A510A874854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A16C9-8AD4-4B3C-B46F-182830CF83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69FB6-E3B4-4734-9597-869B0EB391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B97E6-CAAA-40E2-B746-0CAAB8869D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E121D-E876-4C4D-8886-1E136DA319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4E26E-F700-4DFC-AEB2-9678A0E2E1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8BD2A-D110-4322-B568-DD2E7D0FA20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E25C2-664D-4B57-8497-AFF76392A7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77EA7C7-04E5-4A7A-87D3-5AB988BBFC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552" y="476250"/>
            <a:ext cx="8239125" cy="1884362"/>
          </a:xfrm>
          <a:ln>
            <a:solidFill>
              <a:srgbClr val="002060"/>
            </a:solidFill>
          </a:ln>
        </p:spPr>
        <p:txBody>
          <a:bodyPr/>
          <a:lstStyle/>
          <a:p>
            <a:pPr eaLnBrk="1" hangingPunct="1"/>
            <a:r>
              <a:rPr lang="ja-JP" altLang="en-US" sz="3600" b="1"/>
              <a:t>日本栄養治療学会　</a:t>
            </a:r>
            <a:r>
              <a:rPr lang="ja-JP" altLang="en-US" sz="3600" b="1" dirty="0"/>
              <a:t>利益相反開示　</a:t>
            </a:r>
            <a:br>
              <a:rPr lang="ja-JP" altLang="en-US" sz="3600" b="1" i="1" dirty="0"/>
            </a:br>
            <a:r>
              <a:rPr lang="ja-JP" altLang="en-US" sz="2800" b="1" dirty="0"/>
              <a:t>筆頭演者名：　○○　○○</a:t>
            </a:r>
            <a:br>
              <a:rPr lang="en-US" altLang="ja-JP" sz="2800" b="1" dirty="0"/>
            </a:br>
            <a:r>
              <a:rPr lang="ja-JP" altLang="en-US" sz="2800" b="1" dirty="0">
                <a:solidFill>
                  <a:srgbClr val="0432FF"/>
                </a:solidFill>
              </a:rPr>
              <a:t>発表者全員、過去</a:t>
            </a:r>
            <a:r>
              <a:rPr lang="en-US" altLang="ja-JP" sz="2800" b="1" dirty="0">
                <a:solidFill>
                  <a:srgbClr val="0432FF"/>
                </a:solidFill>
              </a:rPr>
              <a:t>3</a:t>
            </a:r>
            <a:r>
              <a:rPr lang="ja-JP" altLang="en-US" sz="2800" b="1" dirty="0">
                <a:solidFill>
                  <a:srgbClr val="0432FF"/>
                </a:solidFill>
              </a:rPr>
              <a:t>年間を一括して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9552" y="2609528"/>
            <a:ext cx="8232941" cy="413184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000" b="1" dirty="0"/>
              <a:t>①顧問：</a:t>
            </a:r>
            <a:r>
              <a:rPr lang="en-US" altLang="ja-JP" sz="2000" b="1" dirty="0"/>
              <a:t>			</a:t>
            </a:r>
            <a:r>
              <a:rPr lang="ja-JP" altLang="en-US" sz="2000" b="1" dirty="0"/>
              <a:t>○○○○○</a:t>
            </a:r>
            <a:r>
              <a:rPr lang="en-US" altLang="ja-JP" sz="2000" b="1" dirty="0"/>
              <a:t>	</a:t>
            </a:r>
            <a:r>
              <a:rPr lang="ja-JP" altLang="en-US" sz="1200" b="1" dirty="0"/>
              <a:t>（</a:t>
            </a:r>
            <a:r>
              <a:rPr lang="en-US" altLang="ja-JP" sz="1200" b="1" dirty="0"/>
              <a:t>※</a:t>
            </a:r>
            <a:r>
              <a:rPr lang="ja-JP" altLang="en-US" sz="1200" b="1" dirty="0"/>
              <a:t>「なし」の場合は、「なし」と記載）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000" b="1" dirty="0"/>
              <a:t>②株保有・利益：</a:t>
            </a:r>
            <a:r>
              <a:rPr lang="en-US" altLang="ja-JP" sz="2000" b="1" dirty="0"/>
              <a:t>		</a:t>
            </a:r>
            <a:r>
              <a:rPr lang="ja-JP" altLang="en-US" sz="2000" b="1" dirty="0"/>
              <a:t>○○○○○ </a:t>
            </a:r>
            <a:r>
              <a:rPr lang="en-US" altLang="ja-JP" sz="2000" b="1" dirty="0"/>
              <a:t>	</a:t>
            </a:r>
            <a:r>
              <a:rPr lang="ja-JP" altLang="en-US" sz="1200" b="1" dirty="0"/>
              <a:t>（</a:t>
            </a:r>
            <a:r>
              <a:rPr lang="en-US" altLang="ja-JP" sz="1200" b="1" dirty="0"/>
              <a:t>※</a:t>
            </a:r>
            <a:r>
              <a:rPr lang="ja-JP" altLang="en-US" sz="1200" b="1" dirty="0"/>
              <a:t>「なし」の場合は、「なし」と記載）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000" b="1" dirty="0"/>
              <a:t>③特許使用料：</a:t>
            </a:r>
            <a:r>
              <a:rPr lang="en-US" altLang="ja-JP" sz="2000" b="1" dirty="0"/>
              <a:t>		</a:t>
            </a:r>
            <a:r>
              <a:rPr lang="ja-JP" altLang="en-US" sz="2000" b="1" dirty="0"/>
              <a:t>○○○○○ </a:t>
            </a:r>
            <a:r>
              <a:rPr lang="en-US" altLang="ja-JP" sz="2000" b="1" dirty="0"/>
              <a:t>	</a:t>
            </a:r>
            <a:r>
              <a:rPr lang="ja-JP" altLang="en-US" sz="1200" b="1" dirty="0"/>
              <a:t>（</a:t>
            </a:r>
            <a:r>
              <a:rPr lang="en-US" altLang="ja-JP" sz="1200" b="1" dirty="0"/>
              <a:t>※</a:t>
            </a:r>
            <a:r>
              <a:rPr lang="ja-JP" altLang="en-US" sz="1200" b="1" dirty="0"/>
              <a:t>「なし」の場合は、「なし」と記載）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000" b="1" dirty="0"/>
              <a:t>④講演料：</a:t>
            </a:r>
            <a:r>
              <a:rPr lang="en-US" altLang="ja-JP" sz="2000" b="1" dirty="0"/>
              <a:t>		</a:t>
            </a:r>
            <a:r>
              <a:rPr lang="ja-JP" altLang="en-US" sz="2000" b="1" dirty="0"/>
              <a:t>○○○○○ </a:t>
            </a:r>
            <a:r>
              <a:rPr lang="en-US" altLang="ja-JP" sz="1800" b="1" dirty="0"/>
              <a:t>	</a:t>
            </a:r>
            <a:r>
              <a:rPr lang="ja-JP" altLang="en-US" sz="1200" b="1" dirty="0"/>
              <a:t>（</a:t>
            </a:r>
            <a:r>
              <a:rPr lang="en-US" altLang="ja-JP" sz="1200" b="1" dirty="0"/>
              <a:t>※</a:t>
            </a:r>
            <a:r>
              <a:rPr lang="ja-JP" altLang="en-US" sz="1200" b="1" dirty="0"/>
              <a:t>「なし」の場合は、「なし」と記載）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000" b="1" dirty="0"/>
              <a:t>⑤原稿料：</a:t>
            </a:r>
            <a:r>
              <a:rPr lang="en-US" altLang="ja-JP" sz="2000" b="1" dirty="0"/>
              <a:t>		</a:t>
            </a:r>
            <a:r>
              <a:rPr lang="ja-JP" altLang="en-US" sz="2000" b="1" dirty="0"/>
              <a:t>○○○○○ </a:t>
            </a:r>
            <a:r>
              <a:rPr lang="en-US" altLang="ja-JP" sz="1800" b="1" dirty="0"/>
              <a:t>	</a:t>
            </a:r>
            <a:r>
              <a:rPr lang="ja-JP" altLang="en-US" sz="1200" b="1" dirty="0"/>
              <a:t>（</a:t>
            </a:r>
            <a:r>
              <a:rPr lang="en-US" altLang="ja-JP" sz="1200" b="1" dirty="0"/>
              <a:t>※</a:t>
            </a:r>
            <a:r>
              <a:rPr lang="ja-JP" altLang="en-US" sz="1200" b="1" dirty="0"/>
              <a:t>「なし」の場合は、「なし」と記載）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000" b="1" dirty="0"/>
              <a:t>⑥受託研究・共同研究費：○○○○○</a:t>
            </a:r>
            <a:r>
              <a:rPr lang="en-US" altLang="ja-JP" sz="2000" b="1" dirty="0"/>
              <a:t>	</a:t>
            </a:r>
            <a:r>
              <a:rPr lang="ja-JP" altLang="en-US" sz="1200" b="1" dirty="0"/>
              <a:t>（</a:t>
            </a:r>
            <a:r>
              <a:rPr lang="en-US" altLang="ja-JP" sz="1200" b="1" dirty="0"/>
              <a:t>※</a:t>
            </a:r>
            <a:r>
              <a:rPr lang="ja-JP" altLang="en-US" sz="1200" b="1" dirty="0"/>
              <a:t>「なし」の場合は、「なし」と記載）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000" b="1" dirty="0"/>
              <a:t>⑦奨学寄付金：</a:t>
            </a:r>
            <a:r>
              <a:rPr lang="en-US" altLang="ja-JP" sz="2000" b="1" dirty="0"/>
              <a:t>		</a:t>
            </a:r>
            <a:r>
              <a:rPr lang="ja-JP" altLang="en-US" sz="2000" b="1" dirty="0"/>
              <a:t>○○○○○</a:t>
            </a:r>
            <a:r>
              <a:rPr lang="en-US" altLang="ja-JP" sz="1800" b="1" dirty="0"/>
              <a:t>	</a:t>
            </a:r>
            <a:r>
              <a:rPr lang="ja-JP" altLang="en-US" sz="1200" b="1" dirty="0"/>
              <a:t>（</a:t>
            </a:r>
            <a:r>
              <a:rPr lang="en-US" altLang="ja-JP" sz="1200" b="1" dirty="0"/>
              <a:t>※</a:t>
            </a:r>
            <a:r>
              <a:rPr lang="ja-JP" altLang="en-US" sz="1200" b="1" dirty="0"/>
              <a:t>「なし」の場合は、「なし」と記載）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000" b="1" dirty="0"/>
              <a:t>⑧寄附講座所属：</a:t>
            </a:r>
            <a:r>
              <a:rPr lang="en-US" altLang="ja-JP" sz="2000" b="1" dirty="0"/>
              <a:t>	</a:t>
            </a:r>
            <a:r>
              <a:rPr lang="ja-JP" altLang="en-US" sz="2000" b="1" dirty="0"/>
              <a:t>○○○○○</a:t>
            </a:r>
            <a:r>
              <a:rPr lang="en-US" altLang="ja-JP" sz="1800" b="1" dirty="0"/>
              <a:t>	</a:t>
            </a:r>
            <a:r>
              <a:rPr lang="ja-JP" altLang="en-US" sz="1200" b="1" dirty="0"/>
              <a:t>（</a:t>
            </a:r>
            <a:r>
              <a:rPr lang="en-US" altLang="ja-JP" sz="1200" b="1" dirty="0"/>
              <a:t>※</a:t>
            </a:r>
            <a:r>
              <a:rPr lang="ja-JP" altLang="en-US" sz="1200" b="1" dirty="0"/>
              <a:t>「なし」の場合は、「なし」と記載）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000" b="1" dirty="0"/>
              <a:t>⑨贈答品等の報酬：</a:t>
            </a:r>
            <a:r>
              <a:rPr lang="en-US" altLang="ja-JP" sz="2000" b="1" dirty="0"/>
              <a:t>	</a:t>
            </a:r>
            <a:r>
              <a:rPr lang="ja-JP" altLang="en-US" sz="2000" b="1" dirty="0"/>
              <a:t>○○○○○</a:t>
            </a:r>
            <a:r>
              <a:rPr lang="en-US" altLang="ja-JP" sz="1800" b="1" dirty="0"/>
              <a:t>	</a:t>
            </a:r>
            <a:r>
              <a:rPr lang="ja-JP" altLang="en-US" sz="1200" b="1" dirty="0"/>
              <a:t>（</a:t>
            </a:r>
            <a:r>
              <a:rPr lang="en-US" altLang="ja-JP" sz="1200" b="1" dirty="0"/>
              <a:t>※</a:t>
            </a:r>
            <a:r>
              <a:rPr lang="ja-JP" altLang="en-US" sz="1200" b="1" dirty="0"/>
              <a:t>「なし」の場合は、「なし」と記載）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ja-JP" altLang="en-US" sz="18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ja-JP" sz="1800" b="1" dirty="0">
                <a:solidFill>
                  <a:srgbClr val="FF0000"/>
                </a:solidFill>
              </a:rPr>
              <a:t>※</a:t>
            </a:r>
            <a:r>
              <a:rPr lang="ja-JP" altLang="en-US" sz="1800" b="1" dirty="0">
                <a:solidFill>
                  <a:srgbClr val="FF0000"/>
                </a:solidFill>
              </a:rPr>
              <a:t>必要な情報（利益相反の内容と企業名等）を開示してください。</a:t>
            </a:r>
            <a:endParaRPr lang="en-US" altLang="ja-JP" sz="18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1800" b="1" dirty="0">
                <a:solidFill>
                  <a:srgbClr val="FF0000"/>
                </a:solidFill>
              </a:rPr>
              <a:t>　開示基準は学会ホームページをご参照下さい。</a:t>
            </a:r>
            <a:endParaRPr lang="ja-JP" altLang="en-US" sz="1800" b="1" dirty="0"/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323528" y="14585"/>
            <a:ext cx="37497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</a:rPr>
              <a:t>＊</a:t>
            </a:r>
            <a:r>
              <a:rPr lang="en-US" altLang="ja-JP" sz="2400" dirty="0">
                <a:solidFill>
                  <a:srgbClr val="FF0000"/>
                </a:solidFill>
              </a:rPr>
              <a:t>COI</a:t>
            </a:r>
            <a:r>
              <a:rPr lang="ja-JP" altLang="en-US" sz="2400" dirty="0">
                <a:solidFill>
                  <a:srgbClr val="FF0000"/>
                </a:solidFill>
              </a:rPr>
              <a:t>開示情報がある場合</a:t>
            </a:r>
          </a:p>
        </p:txBody>
      </p:sp>
      <p:sp>
        <p:nvSpPr>
          <p:cNvPr id="3077" name="Text Box 10"/>
          <p:cNvSpPr txBox="1">
            <a:spLocks noChangeArrowheads="1"/>
          </p:cNvSpPr>
          <p:nvPr/>
        </p:nvSpPr>
        <p:spPr bwMode="auto">
          <a:xfrm>
            <a:off x="4773580" y="77093"/>
            <a:ext cx="3998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＜発表時には赤字を消去してください＞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318</Words>
  <Application>Microsoft Office PowerPoint</Application>
  <PresentationFormat>画面に合わせる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標準デザイン</vt:lpstr>
      <vt:lpstr>日本栄養治療学会　利益相反開示　 筆頭演者名：　○○　○○ 発表者全員、過去3年間を一括して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2024-01-24T06:07:47Z</dcterms:created>
  <dcterms:modified xsi:type="dcterms:W3CDTF">2024-03-26T01:53:47Z</dcterms:modified>
</cp:coreProperties>
</file>