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5" d="100"/>
          <a:sy n="75" d="100"/>
        </p:scale>
        <p:origin x="762" y="-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63203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EFC88A7B-17F7-40DD-ACC0-BAA7C30E4D4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3878F8FD-54E2-4BA5-B91B-B94CE29F524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655CD1D-2A48-4552-A444-E50EF9BC8D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4B57E79C-FA85-41FF-AE98-2CE67ACDA323}" type="datetime1">
              <a:rPr lang="ja-JP" altLang="en-US"/>
              <a:pPr>
                <a:defRPr/>
              </a:pPr>
              <a:t>2025/10/20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1F7226B-F858-4A4E-BAC5-8E2FB08318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CA0D1C3-2DF7-49F8-80E5-C0FDBFC77F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84939B6-35C6-4C90-8A84-B6CB2758232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1">
            <a:extLst>
              <a:ext uri="{FF2B5EF4-FFF2-40B4-BE49-F238E27FC236}">
                <a16:creationId xmlns:a16="http://schemas.microsoft.com/office/drawing/2014/main" id="{CF2E6C59-67BE-4393-98AD-64D5E66DAD83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685800" y="584200"/>
            <a:ext cx="7772400" cy="3016250"/>
          </a:xfrm>
        </p:spPr>
        <p:txBody>
          <a:bodyPr/>
          <a:lstStyle/>
          <a:p>
            <a:pPr eaLnBrk="1" hangingPunct="1"/>
            <a:r>
              <a:rPr lang="ja-JP" altLang="en-US" sz="2000" dirty="0">
                <a:latin typeface="ＭＳ Ｐゴシック" panose="020B0600070205080204" pitchFamily="50" charset="-128"/>
              </a:rPr>
              <a:t>第</a:t>
            </a:r>
            <a:r>
              <a:rPr lang="en-US" altLang="ja-JP" sz="2000" dirty="0">
                <a:latin typeface="ＭＳ Ｐゴシック" panose="020B0600070205080204" pitchFamily="50" charset="-128"/>
              </a:rPr>
              <a:t>62</a:t>
            </a:r>
            <a:r>
              <a:rPr lang="ja-JP" altLang="en-US" sz="2000" dirty="0">
                <a:latin typeface="ＭＳ Ｐゴシック" panose="020B0600070205080204" pitchFamily="50" charset="-128"/>
              </a:rPr>
              <a:t>回日本周産期・新生児医学会学術集会</a:t>
            </a:r>
            <a:br>
              <a:rPr lang="ja-JP" altLang="en-US" sz="2400" dirty="0">
                <a:latin typeface="ＭＳ Ｐゴシック" panose="020B0600070205080204" pitchFamily="50" charset="-128"/>
              </a:rPr>
            </a:br>
            <a:r>
              <a:rPr lang="ja-JP" altLang="en-US" sz="3200" dirty="0">
                <a:latin typeface="ＭＳ Ｐゴシック" panose="020B0600070205080204" pitchFamily="50" charset="-128"/>
              </a:rPr>
              <a:t>利益相反状態の開示</a:t>
            </a:r>
            <a:br>
              <a:rPr lang="ja-JP" altLang="en-US" sz="2400" dirty="0">
                <a:latin typeface="ＭＳ Ｐゴシック" panose="020B0600070205080204" pitchFamily="50" charset="-128"/>
              </a:rPr>
            </a:br>
            <a:r>
              <a:rPr lang="en-US" altLang="ja-JP" sz="2400" dirty="0"/>
              <a:t> </a:t>
            </a:r>
            <a:br>
              <a:rPr lang="ja-JP" altLang="en-US" sz="2400" dirty="0">
                <a:latin typeface="ＭＳ Ｐゴシック" panose="020B0600070205080204" pitchFamily="50" charset="-128"/>
              </a:rPr>
            </a:br>
            <a:r>
              <a:rPr lang="ja-JP" altLang="en-US" sz="2000" dirty="0">
                <a:latin typeface="ＭＳ Ｐゴシック" panose="020B0600070205080204" pitchFamily="50" charset="-128"/>
              </a:rPr>
              <a:t>筆頭演者氏名：　</a:t>
            </a:r>
            <a:r>
              <a:rPr lang="en-US" altLang="ja-JP" sz="2000" dirty="0">
                <a:latin typeface="ＭＳ Ｐゴシック" panose="020B0600070205080204" pitchFamily="50" charset="-128"/>
              </a:rPr>
              <a:t>○○</a:t>
            </a:r>
            <a:r>
              <a:rPr lang="ja-JP" altLang="en-US" sz="2000" dirty="0">
                <a:latin typeface="ＭＳ Ｐゴシック" panose="020B0600070205080204" pitchFamily="50" charset="-128"/>
              </a:rPr>
              <a:t>　</a:t>
            </a:r>
            <a:r>
              <a:rPr lang="en-US" altLang="ja-JP" sz="2000" dirty="0">
                <a:latin typeface="ＭＳ Ｐゴシック" panose="020B0600070205080204" pitchFamily="50" charset="-128"/>
              </a:rPr>
              <a:t>○○</a:t>
            </a:r>
            <a:br>
              <a:rPr lang="en-US" altLang="ja-JP" sz="2000" dirty="0">
                <a:latin typeface="ＭＳ Ｐゴシック" panose="020B0600070205080204" pitchFamily="50" charset="-128"/>
              </a:rPr>
            </a:br>
            <a:r>
              <a:rPr lang="ja-JP" altLang="en-US" sz="2000" dirty="0">
                <a:latin typeface="ＭＳ Ｐゴシック" panose="020B0600070205080204" pitchFamily="50" charset="-128"/>
              </a:rPr>
              <a:t>所　属：　</a:t>
            </a:r>
            <a:r>
              <a:rPr lang="en-US" altLang="ja-JP" sz="2000" dirty="0">
                <a:latin typeface="ＭＳ Ｐゴシック" panose="020B0600070205080204" pitchFamily="50" charset="-128"/>
              </a:rPr>
              <a:t>△△△△</a:t>
            </a:r>
            <a:r>
              <a:rPr lang="ja-JP" altLang="en-US" sz="2000" dirty="0">
                <a:latin typeface="ＭＳ Ｐゴシック" panose="020B0600070205080204" pitchFamily="50" charset="-128"/>
              </a:rPr>
              <a:t>　□□科</a:t>
            </a:r>
            <a:br>
              <a:rPr lang="ja-JP" altLang="en-US" sz="2400" dirty="0">
                <a:latin typeface="ＭＳ Ｐゴシック" panose="020B0600070205080204" pitchFamily="50" charset="-128"/>
              </a:rPr>
            </a:br>
            <a:endParaRPr lang="ja-JP" altLang="en-US" sz="2400" dirty="0">
              <a:latin typeface="ＭＳ Ｐゴシック" panose="020B0600070205080204" pitchFamily="50" charset="-128"/>
            </a:endParaRPr>
          </a:p>
        </p:txBody>
      </p:sp>
      <p:sp>
        <p:nvSpPr>
          <p:cNvPr id="3075" name="サブタイトル 2">
            <a:extLst>
              <a:ext uri="{FF2B5EF4-FFF2-40B4-BE49-F238E27FC236}">
                <a16:creationId xmlns:a16="http://schemas.microsoft.com/office/drawing/2014/main" id="{3ED99F50-C5F6-44C9-838C-1480A064FD47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381000" y="3429000"/>
            <a:ext cx="8382000" cy="1972340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ja-JP" altLang="en-US" sz="2000" dirty="0">
                <a:latin typeface="ＭＳ Ｐゴシック" panose="020B0600070205080204" pitchFamily="50" charset="-128"/>
              </a:rPr>
              <a:t>私の今回の演題に関連して、開示すべき利益相反状態は以下のとおりです。</a:t>
            </a:r>
            <a:endParaRPr lang="en-US" altLang="ja-JP" sz="2000" dirty="0">
              <a:latin typeface="ＭＳ Ｐゴシック" panose="020B0600070205080204" pitchFamily="50" charset="-128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ja-JP" altLang="en-US" sz="2000" dirty="0">
              <a:latin typeface="ＭＳ Ｐゴシック" panose="020B0600070205080204" pitchFamily="50" charset="-128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ja-JP" altLang="en-US" sz="2000" dirty="0">
                <a:latin typeface="ＭＳ Ｐゴシック" panose="020B0600070205080204" pitchFamily="50" charset="-128"/>
              </a:rPr>
              <a:t>　　　　　　　役員・顧問職</a:t>
            </a:r>
            <a:r>
              <a:rPr lang="en-US" altLang="ja-JP" sz="2000" dirty="0">
                <a:latin typeface="ＭＳ Ｐゴシック" panose="020B0600070205080204" pitchFamily="50" charset="-128"/>
              </a:rPr>
              <a:t>/</a:t>
            </a:r>
            <a:r>
              <a:rPr lang="ja-JP" altLang="en-US" sz="2000" dirty="0">
                <a:latin typeface="ＭＳ Ｐゴシック" panose="020B0600070205080204" pitchFamily="50" charset="-128"/>
              </a:rPr>
              <a:t>寄付講座所属　　　　　</a:t>
            </a:r>
            <a:r>
              <a:rPr lang="en-US" altLang="ja-JP" sz="2000" dirty="0">
                <a:latin typeface="ＭＳ Ｐゴシック" panose="020B0600070205080204" pitchFamily="50" charset="-128"/>
              </a:rPr>
              <a:t>○○</a:t>
            </a:r>
            <a:r>
              <a:rPr lang="ja-JP" altLang="en-US" sz="2000" dirty="0">
                <a:latin typeface="ＭＳ Ｐゴシック" panose="020B0600070205080204" pitchFamily="50" charset="-128"/>
              </a:rPr>
              <a:t>製薬株式会社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ja-JP" altLang="en-US" sz="2000" dirty="0">
                <a:latin typeface="ＭＳ Ｐゴシック" panose="020B0600070205080204" pitchFamily="50" charset="-128"/>
              </a:rPr>
              <a:t>　　　　　　　講演料など　　　　　</a:t>
            </a:r>
            <a:r>
              <a:rPr lang="en-US" altLang="ja-JP" sz="2000" dirty="0">
                <a:latin typeface="ＭＳ Ｐゴシック" panose="020B0600070205080204" pitchFamily="50" charset="-128"/>
              </a:rPr>
              <a:t>□□</a:t>
            </a:r>
            <a:r>
              <a:rPr lang="ja-JP" altLang="en-US" sz="2000" dirty="0">
                <a:latin typeface="ＭＳ Ｐゴシック" panose="020B0600070205080204" pitchFamily="50" charset="-128"/>
              </a:rPr>
              <a:t>製薬株式会社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ja-JP" altLang="en-US" sz="2000" dirty="0">
                <a:latin typeface="ＭＳ Ｐゴシック" panose="020B0600070205080204" pitchFamily="50" charset="-128"/>
              </a:rPr>
              <a:t>　　　　　　　研究費</a:t>
            </a:r>
            <a:r>
              <a:rPr lang="en-US" altLang="ja-JP" sz="2000" dirty="0">
                <a:latin typeface="ＭＳ Ｐゴシック" panose="020B0600070205080204" pitchFamily="50" charset="-128"/>
              </a:rPr>
              <a:t>/</a:t>
            </a:r>
            <a:r>
              <a:rPr lang="ja-JP" altLang="en-US" sz="2000" dirty="0">
                <a:latin typeface="ＭＳ Ｐゴシック" panose="020B0600070205080204" pitchFamily="50" charset="-128"/>
              </a:rPr>
              <a:t>奨学寄付金　　　　　株式会社</a:t>
            </a:r>
            <a:r>
              <a:rPr lang="en-US" altLang="ja-JP" sz="2000" dirty="0">
                <a:latin typeface="ＭＳ Ｐゴシック" panose="020B0600070205080204" pitchFamily="50" charset="-128"/>
              </a:rPr>
              <a:t>××</a:t>
            </a:r>
            <a:r>
              <a:rPr lang="ja-JP" altLang="en-US" sz="2000" dirty="0">
                <a:latin typeface="ＭＳ Ｐゴシック" panose="020B0600070205080204" pitchFamily="50" charset="-128"/>
              </a:rPr>
              <a:t>ファーマ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ja-JP" altLang="en-US" sz="2000" dirty="0">
              <a:latin typeface="ＭＳ Ｐゴシック" panose="020B060007020508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3B70011-B8F7-483D-8824-BA6BA08F53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584200"/>
            <a:ext cx="6400800" cy="269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5" name="サブタイトル 2">
            <a:extLst>
              <a:ext uri="{FF2B5EF4-FFF2-40B4-BE49-F238E27FC236}">
                <a16:creationId xmlns:a16="http://schemas.microsoft.com/office/drawing/2014/main" id="{050B4BAA-F20B-4F3C-87D3-3DBED7E2FFB9}"/>
              </a:ext>
            </a:extLst>
          </p:cNvPr>
          <p:cNvSpPr txBox="1">
            <a:spLocks/>
          </p:cNvSpPr>
          <p:nvPr/>
        </p:nvSpPr>
        <p:spPr bwMode="auto">
          <a:xfrm>
            <a:off x="381000" y="5401341"/>
            <a:ext cx="8382000" cy="12652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ＭＳ Ｐゴシック" charset="-128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buNone/>
            </a:pPr>
            <a:r>
              <a:rPr lang="ja-JP" altLang="en-US" sz="2000" dirty="0">
                <a:latin typeface="ＭＳ Ｐゴシック" panose="020B0600070205080204" pitchFamily="50" charset="-128"/>
              </a:rPr>
              <a:t>倫理的手続き</a:t>
            </a:r>
          </a:p>
          <a:p>
            <a:pPr eaLnBrk="1" hangingPunct="1">
              <a:buNone/>
            </a:pPr>
            <a:r>
              <a:rPr lang="ja-JP" altLang="en-US" sz="2000" dirty="0">
                <a:latin typeface="ＭＳ Ｐゴシック" panose="020B0600070205080204" pitchFamily="50" charset="-128"/>
              </a:rPr>
              <a:t>倫理委員会承認番号：○○○○○</a:t>
            </a:r>
          </a:p>
          <a:p>
            <a:pPr eaLnBrk="1" hangingPunct="1">
              <a:buNone/>
            </a:pPr>
            <a:r>
              <a:rPr lang="ja-JP" altLang="en-US" sz="2000" dirty="0">
                <a:latin typeface="ＭＳ Ｐゴシック" panose="020B0600070205080204" pitchFamily="50" charset="-128"/>
              </a:rPr>
              <a:t>提出した倫理委員会名：△△△△△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104</Words>
  <Application>Microsoft Office PowerPoint</Application>
  <PresentationFormat>画面に合わせる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テーマ</vt:lpstr>
      <vt:lpstr>第62回日本周産期・新生児医学会学術集会 利益相反状態の開示   筆頭演者氏名：　○○　○○ 所　属：　△△△△　□□科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2015-05-08T03:14:07Z</dcterms:created>
  <dcterms:modified xsi:type="dcterms:W3CDTF">2025-10-20T02:41:01Z</dcterms:modified>
</cp:coreProperties>
</file>