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9" r:id="rId3"/>
  </p:sldIdLst>
  <p:sldSz cx="12192000" cy="6858000"/>
  <p:notesSz cx="6888163" cy="100203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94660"/>
  </p:normalViewPr>
  <p:slideViewPr>
    <p:cSldViewPr>
      <p:cViewPr varScale="1">
        <p:scale>
          <a:sx n="82" d="100"/>
          <a:sy n="82" d="100"/>
        </p:scale>
        <p:origin x="453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5466" cy="501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16" tIns="46558" rIns="93116" bIns="46558" numCol="1" anchor="t" anchorCtr="0" compatLnSpc="1">
            <a:prstTxWarp prst="textNoShape">
              <a:avLst/>
            </a:prstTxWarp>
          </a:bodyPr>
          <a:lstStyle>
            <a:lvl1pPr defTabSz="931137"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1074" y="0"/>
            <a:ext cx="2985465" cy="501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16" tIns="46558" rIns="93116" bIns="46558" numCol="1" anchor="t" anchorCtr="0" compatLnSpc="1">
            <a:prstTxWarp prst="textNoShape">
              <a:avLst/>
            </a:prstTxWarp>
          </a:bodyPr>
          <a:lstStyle>
            <a:lvl1pPr algn="r" defTabSz="931137"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7269"/>
            <a:ext cx="2985466" cy="501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16" tIns="46558" rIns="93116" bIns="46558" numCol="1" anchor="b" anchorCtr="0" compatLnSpc="1">
            <a:prstTxWarp prst="textNoShape">
              <a:avLst/>
            </a:prstTxWarp>
          </a:bodyPr>
          <a:lstStyle>
            <a:lvl1pPr defTabSz="931137"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1074" y="9517269"/>
            <a:ext cx="2985465" cy="501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16" tIns="46558" rIns="93116" bIns="46558" numCol="1" anchor="b" anchorCtr="0" compatLnSpc="1">
            <a:prstTxWarp prst="textNoShape">
              <a:avLst/>
            </a:prstTxWarp>
          </a:bodyPr>
          <a:lstStyle>
            <a:lvl1pPr algn="r" defTabSz="931137"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fld id="{524C5000-CB75-4E87-8591-70462E4D3B5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268208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5466" cy="501419"/>
          </a:xfrm>
          <a:prstGeom prst="rect">
            <a:avLst/>
          </a:prstGeom>
        </p:spPr>
        <p:txBody>
          <a:bodyPr vert="horz" lIns="93122" tIns="46561" rIns="93122" bIns="46561" rtlCol="0"/>
          <a:lstStyle>
            <a:lvl1pPr algn="l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901074" y="0"/>
            <a:ext cx="2985465" cy="501419"/>
          </a:xfrm>
          <a:prstGeom prst="rect">
            <a:avLst/>
          </a:prstGeom>
        </p:spPr>
        <p:txBody>
          <a:bodyPr vert="horz" lIns="93122" tIns="46561" rIns="93122" bIns="46561" rtlCol="0"/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7498F227-2DBC-4B77-A8A4-B8CED942224A}" type="datetimeFigureOut">
              <a:rPr lang="ja-JP" altLang="en-US"/>
              <a:pPr>
                <a:defRPr/>
              </a:pPr>
              <a:t>2023/5/12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03188" y="750888"/>
            <a:ext cx="668178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22" tIns="46561" rIns="93122" bIns="46561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8330" y="4759441"/>
            <a:ext cx="5511505" cy="4509538"/>
          </a:xfrm>
          <a:prstGeom prst="rect">
            <a:avLst/>
          </a:prstGeom>
        </p:spPr>
        <p:txBody>
          <a:bodyPr vert="horz" lIns="93122" tIns="46561" rIns="93122" bIns="46561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517269"/>
            <a:ext cx="2985466" cy="501418"/>
          </a:xfrm>
          <a:prstGeom prst="rect">
            <a:avLst/>
          </a:prstGeom>
        </p:spPr>
        <p:txBody>
          <a:bodyPr vert="horz" lIns="93122" tIns="46561" rIns="93122" bIns="46561" rtlCol="0" anchor="b"/>
          <a:lstStyle>
            <a:lvl1pPr algn="l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901074" y="9517269"/>
            <a:ext cx="2985465" cy="501418"/>
          </a:xfrm>
          <a:prstGeom prst="rect">
            <a:avLst/>
          </a:prstGeom>
        </p:spPr>
        <p:txBody>
          <a:bodyPr vert="horz" lIns="93122" tIns="46561" rIns="93122" bIns="46561" rtlCol="0" anchor="b"/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480FA511-C86E-46DD-9206-DC48DED4DA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32652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92C87-1E8F-45DD-AAED-8FD9E84C1D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0" y="0"/>
            <a:ext cx="12192000" cy="1203708"/>
          </a:xfrm>
          <a:prstGeom prst="rect">
            <a:avLst/>
          </a:prstGeom>
          <a:gradFill flip="none" rotWithShape="1">
            <a:gsLst>
              <a:gs pos="0">
                <a:srgbClr val="3366FF"/>
              </a:gs>
              <a:gs pos="100000">
                <a:srgbClr val="000090"/>
              </a:gs>
            </a:gsLst>
            <a:lin ang="5400000" scaled="0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93EA209-2ED2-4CD4-9A6F-2D74E41E6782}"/>
              </a:ext>
            </a:extLst>
          </p:cNvPr>
          <p:cNvSpPr/>
          <p:nvPr userDrawn="1"/>
        </p:nvSpPr>
        <p:spPr>
          <a:xfrm>
            <a:off x="314657" y="111482"/>
            <a:ext cx="428835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000" b="1" i="0" cap="none" spc="0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日本血管外科学会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031C074-E10E-40FC-A3F1-6BC817F4A6C0}"/>
              </a:ext>
            </a:extLst>
          </p:cNvPr>
          <p:cNvSpPr/>
          <p:nvPr userDrawn="1"/>
        </p:nvSpPr>
        <p:spPr>
          <a:xfrm>
            <a:off x="390857" y="644882"/>
            <a:ext cx="412695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altLang="ja-JP" sz="1600" b="0" i="0" dirty="0">
                <a:solidFill>
                  <a:srgbClr val="FFFFFF"/>
                </a:solidFill>
                <a:latin typeface=""/>
                <a:ea typeface=""/>
              </a:rPr>
              <a:t>The Japanese Society for Vascular Surgery</a:t>
            </a:r>
            <a:r>
              <a:rPr lang="en-US" altLang="ja-JP" sz="1600" b="0" i="0" dirty="0">
                <a:solidFill>
                  <a:srgbClr val="FFFFFF"/>
                </a:solidFill>
                <a:ea typeface=""/>
              </a:rPr>
              <a:t> </a:t>
            </a:r>
          </a:p>
        </p:txBody>
      </p:sp>
      <p:pic>
        <p:nvPicPr>
          <p:cNvPr id="14" name="図 13" descr="logo.png">
            <a:extLst>
              <a:ext uri="{FF2B5EF4-FFF2-40B4-BE49-F238E27FC236}">
                <a16:creationId xmlns:a16="http://schemas.microsoft.com/office/drawing/2014/main" id="{C0669FF7-CB99-4FA6-9F95-9474D1D843B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6600" y="111482"/>
            <a:ext cx="980743" cy="98074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1295400"/>
            <a:ext cx="10972800" cy="655638"/>
          </a:xfr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09600" y="2133601"/>
            <a:ext cx="10972800" cy="3992563"/>
          </a:xfr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57925-011F-4665-8C9A-E518C3816C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0" y="411"/>
            <a:ext cx="12192000" cy="1203708"/>
          </a:xfrm>
          <a:prstGeom prst="rect">
            <a:avLst/>
          </a:prstGeom>
          <a:gradFill flip="none" rotWithShape="1">
            <a:gsLst>
              <a:gs pos="0">
                <a:srgbClr val="3366FF"/>
              </a:gs>
              <a:gs pos="100000">
                <a:srgbClr val="000090"/>
              </a:gs>
            </a:gsLst>
            <a:lin ang="5400000" scaled="0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E186648-DE15-49CC-B537-8164D212B57C}"/>
              </a:ext>
            </a:extLst>
          </p:cNvPr>
          <p:cNvSpPr/>
          <p:nvPr userDrawn="1"/>
        </p:nvSpPr>
        <p:spPr>
          <a:xfrm>
            <a:off x="314657" y="111482"/>
            <a:ext cx="428835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000" b="1" i="0" cap="none" spc="0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日本血管外科学会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D8970D8-93B9-41BF-973A-719D206C4F2E}"/>
              </a:ext>
            </a:extLst>
          </p:cNvPr>
          <p:cNvSpPr/>
          <p:nvPr userDrawn="1"/>
        </p:nvSpPr>
        <p:spPr>
          <a:xfrm>
            <a:off x="390857" y="644882"/>
            <a:ext cx="412695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altLang="ja-JP" sz="1600" b="0" i="0" dirty="0">
                <a:solidFill>
                  <a:srgbClr val="FFFFFF"/>
                </a:solidFill>
                <a:latin typeface=""/>
                <a:ea typeface=""/>
              </a:rPr>
              <a:t>The Japanese Society for Vascular Surgery</a:t>
            </a:r>
            <a:r>
              <a:rPr lang="en-US" altLang="ja-JP" sz="1600" b="0" i="0" dirty="0">
                <a:solidFill>
                  <a:srgbClr val="FFFFFF"/>
                </a:solidFill>
                <a:ea typeface=""/>
              </a:rPr>
              <a:t> </a:t>
            </a:r>
          </a:p>
        </p:txBody>
      </p:sp>
      <p:pic>
        <p:nvPicPr>
          <p:cNvPr id="13" name="図 12" descr="logo.png">
            <a:extLst>
              <a:ext uri="{FF2B5EF4-FFF2-40B4-BE49-F238E27FC236}">
                <a16:creationId xmlns:a16="http://schemas.microsoft.com/office/drawing/2014/main" id="{DB034144-1E32-41D9-9581-3D2AE3FFF07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6600" y="111482"/>
            <a:ext cx="980743" cy="980743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447800"/>
            <a:ext cx="10972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2590801"/>
            <a:ext cx="10972800" cy="353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fld id="{50D6F6F7-815A-4B23-B160-556EFA835C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0" y="0"/>
            <a:ext cx="12192000" cy="1203708"/>
          </a:xfrm>
          <a:prstGeom prst="rect">
            <a:avLst/>
          </a:prstGeom>
          <a:gradFill flip="none" rotWithShape="1">
            <a:gsLst>
              <a:gs pos="0">
                <a:srgbClr val="3366FF"/>
              </a:gs>
              <a:gs pos="100000">
                <a:srgbClr val="000090"/>
              </a:gs>
            </a:gsLst>
            <a:lin ang="5400000" scaled="0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911514" y="152400"/>
            <a:ext cx="430117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000" b="1" i="0" cap="none" spc="0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日本血管外科学会</a:t>
            </a:r>
          </a:p>
        </p:txBody>
      </p:sp>
      <p:sp>
        <p:nvSpPr>
          <p:cNvPr id="9" name="正方形/長方形 8"/>
          <p:cNvSpPr/>
          <p:nvPr userDrawn="1"/>
        </p:nvSpPr>
        <p:spPr>
          <a:xfrm>
            <a:off x="304801" y="685800"/>
            <a:ext cx="4183325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altLang="ja-JP" sz="1600" b="0" i="0" dirty="0">
                <a:solidFill>
                  <a:srgbClr val="FFFFFF"/>
                </a:solidFill>
                <a:latin typeface=""/>
                <a:ea typeface=""/>
              </a:rPr>
              <a:t>The Japanese Society for Vascular Surgery</a:t>
            </a:r>
            <a:r>
              <a:rPr lang="en-US" altLang="ja-JP" sz="1600" b="0" i="0" dirty="0">
                <a:solidFill>
                  <a:srgbClr val="FFFFFF"/>
                </a:solidFill>
                <a:ea typeface=""/>
              </a:rPr>
              <a:t> </a:t>
            </a:r>
          </a:p>
        </p:txBody>
      </p:sp>
      <p:pic>
        <p:nvPicPr>
          <p:cNvPr id="10" name="図 9" descr="logo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6401" y="76201"/>
            <a:ext cx="1307657" cy="98074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981200" y="1866899"/>
            <a:ext cx="81534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ja-JP" altLang="en-US" sz="4000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日本血管外科学会　</a:t>
            </a:r>
            <a:r>
              <a:rPr kumimoji="0" lang="en-US" altLang="ja-JP" sz="4000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COI</a:t>
            </a:r>
            <a:r>
              <a:rPr kumimoji="0" lang="ja-JP" altLang="en-US" sz="4000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の開示</a:t>
            </a:r>
            <a:endParaRPr kumimoji="0" lang="en-US" altLang="ja-JP" sz="4000" dirty="0">
              <a:solidFill>
                <a:srgbClr val="1C1C1C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10" name="Rectangle 3"/>
          <p:cNvSpPr>
            <a:spLocks noGrp="1" noChangeArrowheads="1"/>
          </p:cNvSpPr>
          <p:nvPr/>
        </p:nvSpPr>
        <p:spPr bwMode="auto">
          <a:xfrm>
            <a:off x="2743200" y="3429000"/>
            <a:ext cx="71628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752600" y="2781300"/>
            <a:ext cx="8763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ja-JP" altLang="en-US" sz="28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ja-JP" altLang="en-US" sz="24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発表者名：</a:t>
            </a:r>
            <a:r>
              <a:rPr kumimoji="0" lang="en-US" altLang="ja-JP" sz="24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 ○○</a:t>
            </a:r>
            <a:r>
              <a:rPr kumimoji="0" lang="ja-JP" altLang="en-US" sz="24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24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 </a:t>
            </a:r>
            <a:r>
              <a:rPr kumimoji="0" lang="ja-JP" altLang="en-US" sz="2400" u="sng" dirty="0" err="1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、</a:t>
            </a:r>
            <a:r>
              <a:rPr kumimoji="0" lang="en-US" altLang="ja-JP" sz="24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24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24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2400" u="sng" dirty="0" err="1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、</a:t>
            </a:r>
            <a:r>
              <a:rPr kumimoji="0" lang="ja-JP" altLang="en-US" sz="24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◎○○　○○（◎代表者</a:t>
            </a:r>
            <a:r>
              <a:rPr kumimoji="0" lang="ja-JP" altLang="en-US" sz="28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）　</a:t>
            </a:r>
            <a:endParaRPr kumimoji="0" lang="en-US" altLang="ja-JP" sz="2800" u="sng" dirty="0">
              <a:solidFill>
                <a:srgbClr val="1C1C1C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/>
        </p:nvSpPr>
        <p:spPr bwMode="auto">
          <a:xfrm>
            <a:off x="2667000" y="3771900"/>
            <a:ext cx="71628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4000" dirty="0">
                <a:latin typeface="HGPｺﾞｼｯｸE" pitchFamily="50" charset="-128"/>
                <a:ea typeface="HGPｺﾞｼｯｸE" pitchFamily="50" charset="-128"/>
              </a:rPr>
              <a:t>演題発表に際し、　　　　　　</a:t>
            </a:r>
            <a:endParaRPr lang="en-US" altLang="ja-JP" sz="4000" dirty="0">
              <a:latin typeface="HGPｺﾞｼｯｸE" pitchFamily="50" charset="-128"/>
              <a:ea typeface="HGPｺﾞｼｯｸE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4000" dirty="0">
                <a:latin typeface="HGPｺﾞｼｯｸE" pitchFamily="50" charset="-128"/>
                <a:ea typeface="HGPｺﾞｼｯｸE" pitchFamily="50" charset="-128"/>
              </a:rPr>
              <a:t>開示すべき</a:t>
            </a:r>
            <a:r>
              <a:rPr lang="en-US" altLang="ja-JP" sz="4000" dirty="0">
                <a:latin typeface="HGPｺﾞｼｯｸE" pitchFamily="50" charset="-128"/>
                <a:ea typeface="HGPｺﾞｼｯｸE" pitchFamily="50" charset="-128"/>
              </a:rPr>
              <a:t>COI</a:t>
            </a:r>
            <a:r>
              <a:rPr lang="ja-JP" altLang="en-US" sz="4000" dirty="0">
                <a:latin typeface="HGPｺﾞｼｯｸE" pitchFamily="50" charset="-128"/>
                <a:ea typeface="HGPｺﾞｼｯｸE" pitchFamily="50" charset="-128"/>
              </a:rPr>
              <a:t>はありません。</a:t>
            </a:r>
            <a:endParaRPr lang="en-US" altLang="ja-JP" dirty="0">
              <a:latin typeface="HGPｺﾞｼｯｸE" pitchFamily="50" charset="-128"/>
              <a:ea typeface="HGPｺﾞｼｯｸE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6523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981200" y="1812789"/>
            <a:ext cx="81534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3000" b="1" dirty="0"/>
              <a:t>The</a:t>
            </a:r>
            <a:r>
              <a:rPr lang="ja-JP" altLang="en-US" sz="3000" b="1" dirty="0"/>
              <a:t> </a:t>
            </a:r>
            <a:r>
              <a:rPr lang="en-US" altLang="ja-JP" sz="3000" b="1" dirty="0"/>
              <a:t>Japanese Society for Vascular Surgery</a:t>
            </a:r>
            <a:endParaRPr kumimoji="0" lang="en-US" altLang="ja-JP" sz="3000" b="1" dirty="0">
              <a:solidFill>
                <a:schemeClr val="tx1"/>
              </a:solidFill>
            </a:endParaRPr>
          </a:p>
          <a:p>
            <a:pPr algn="ctr"/>
            <a:r>
              <a:rPr kumimoji="0" lang="en-US" altLang="ja-JP" sz="3000" b="1" dirty="0">
                <a:solidFill>
                  <a:schemeClr val="tx1"/>
                </a:solidFill>
              </a:rPr>
              <a:t>COI </a:t>
            </a:r>
            <a:r>
              <a:rPr kumimoji="0" lang="ja-JP" altLang="en-US" sz="3000" b="1" dirty="0">
                <a:solidFill>
                  <a:schemeClr val="tx1"/>
                </a:solidFill>
              </a:rPr>
              <a:t> </a:t>
            </a:r>
            <a:r>
              <a:rPr kumimoji="0" lang="en-US" altLang="ja-JP" sz="3000" b="1" dirty="0">
                <a:solidFill>
                  <a:schemeClr val="tx1"/>
                </a:solidFill>
              </a:rPr>
              <a:t>Disclosure</a:t>
            </a:r>
            <a:endParaRPr kumimoji="0" lang="en-US" altLang="ja-JP" sz="4000" dirty="0">
              <a:solidFill>
                <a:schemeClr val="tx1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/>
        </p:nvSpPr>
        <p:spPr bwMode="auto">
          <a:xfrm>
            <a:off x="2438400" y="4343400"/>
            <a:ext cx="7620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dirty="0">
              <a:ea typeface="HGP創英角ｺﾞｼｯｸUB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000" dirty="0">
                <a:ea typeface="HGP創英角ｺﾞｼｯｸUB" pitchFamily="50" charset="-128"/>
              </a:rPr>
              <a:t>In connection with this presentation, there is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000" dirty="0">
                <a:ea typeface="HGP創英角ｺﾞｼｯｸUB" pitchFamily="50" charset="-128"/>
              </a:rPr>
              <a:t>no COI to be disclosed with any companies.</a:t>
            </a:r>
            <a:endParaRPr kumimoji="0" lang="en-US" altLang="ja-JP" sz="3000" dirty="0">
              <a:ea typeface="ＭＳ Ｐゴシック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695969" y="3124200"/>
            <a:ext cx="87238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en-US" altLang="ja-JP" sz="2000" b="1" u="sng" dirty="0">
                <a:solidFill>
                  <a:schemeClr val="tx1"/>
                </a:solidFill>
              </a:rPr>
              <a:t>Presenter</a:t>
            </a:r>
            <a:r>
              <a:rPr kumimoji="0" lang="ja-JP" altLang="en-US" sz="2000" b="1" u="sng" dirty="0">
                <a:solidFill>
                  <a:schemeClr val="tx1"/>
                </a:solidFill>
              </a:rPr>
              <a:t>：</a:t>
            </a:r>
            <a:r>
              <a:rPr kumimoji="0" lang="en-US" altLang="ja-JP" sz="2000" b="1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 ○○</a:t>
            </a:r>
            <a:r>
              <a:rPr kumimoji="0" lang="ja-JP" altLang="en-US" sz="2000" b="1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2000" b="1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2000" b="1" u="sng" dirty="0" err="1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、</a:t>
            </a:r>
            <a:r>
              <a:rPr kumimoji="0" lang="ja-JP" altLang="en-US" sz="2000" b="1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2000" b="1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2000" b="1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2000" b="1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2000" b="1" u="sng" dirty="0" err="1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、</a:t>
            </a:r>
            <a:r>
              <a:rPr kumimoji="0" lang="ja-JP" altLang="en-US" sz="2000" b="1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◎</a:t>
            </a:r>
            <a:r>
              <a:rPr kumimoji="0" lang="en-US" altLang="ja-JP" sz="2000" b="1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 ○○</a:t>
            </a:r>
            <a:r>
              <a:rPr kumimoji="0" lang="ja-JP" altLang="en-US" sz="2000" b="1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2000" b="1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en-US" altLang="ja-JP" sz="2000" b="1" u="sng" dirty="0">
                <a:solidFill>
                  <a:schemeClr val="tx1"/>
                </a:solidFill>
              </a:rPr>
              <a:t> </a:t>
            </a:r>
            <a:r>
              <a:rPr kumimoji="0" lang="ja-JP" altLang="en-US" sz="2000" b="1" u="sng" dirty="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2000" b="1" u="sng" dirty="0">
                <a:solidFill>
                  <a:schemeClr val="tx1"/>
                </a:solidFill>
              </a:rPr>
              <a:t> </a:t>
            </a:r>
            <a:r>
              <a:rPr kumimoji="0" lang="ja-JP" altLang="en-US" sz="2000" b="1" u="sng" dirty="0">
                <a:solidFill>
                  <a:schemeClr val="tx1"/>
                </a:solidFill>
              </a:rPr>
              <a:t>（◎</a:t>
            </a:r>
            <a:r>
              <a:rPr kumimoji="0" lang="en-US" altLang="ja-JP" sz="2000" b="1" u="sng" dirty="0">
                <a:solidFill>
                  <a:schemeClr val="tx1"/>
                </a:solidFill>
              </a:rPr>
              <a:t>Lead presenter</a:t>
            </a:r>
            <a:r>
              <a:rPr kumimoji="0" lang="ja-JP" altLang="en-US" sz="2000" b="1" u="sng" dirty="0">
                <a:solidFill>
                  <a:schemeClr val="tx1"/>
                </a:solidFill>
              </a:rPr>
              <a:t>）</a:t>
            </a:r>
            <a:endParaRPr kumimoji="0" lang="en-US" altLang="ja-JP" sz="2000" b="1" u="sng" dirty="0">
              <a:solidFill>
                <a:srgbClr val="1C1C1C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 bwMode="auto">
          <a:xfrm>
            <a:off x="2133600" y="3886200"/>
            <a:ext cx="1371600" cy="13716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 bwMode="auto">
          <a:xfrm>
            <a:off x="2286000" y="4191000"/>
            <a:ext cx="8001000" cy="205740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ja-JP" altLang="en-US">
              <a:solidFill>
                <a:schemeClr val="tx1"/>
              </a:solidFill>
              <a:ea typeface="ＭＳ Ｐゴシック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 bwMode="auto">
          <a:xfrm>
            <a:off x="2133600" y="4343400"/>
            <a:ext cx="4724400" cy="21336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ja-JP" altLang="en-US">
              <a:ln>
                <a:solidFill>
                  <a:srgbClr val="0070C0"/>
                </a:solidFill>
              </a:ln>
              <a:ea typeface="ＭＳ Ｐゴシック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2133600" y="4059558"/>
            <a:ext cx="1447800" cy="218884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ja-JP" altLang="en-US">
              <a:ea typeface="ＭＳ Ｐゴシック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753</TotalTime>
  <Words>78</Words>
  <Application>Microsoft Office PowerPoint</Application>
  <PresentationFormat>ワイド画面</PresentationFormat>
  <Paragraphs>11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HGPｺﾞｼｯｸE</vt:lpstr>
      <vt:lpstr>HGP創英角ｺﾞｼｯｸUB</vt:lpstr>
      <vt:lpstr>Arial</vt:lpstr>
      <vt:lpstr>Calibri</vt:lpstr>
      <vt:lpstr>標準デザイン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m-yagi</dc:creator>
  <cp:lastModifiedBy>大本　以以子/Iiko Omoto（JCD）</cp:lastModifiedBy>
  <cp:revision>81</cp:revision>
  <cp:lastPrinted>2020-11-09T06:15:45Z</cp:lastPrinted>
  <dcterms:created xsi:type="dcterms:W3CDTF">1601-01-01T00:00:00Z</dcterms:created>
  <dcterms:modified xsi:type="dcterms:W3CDTF">2023-05-12T10:04:33Z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