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60" r:id="rId3"/>
  </p:sldIdLst>
  <p:sldSz cx="12192000" cy="6858000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600" kern="1200">
        <a:solidFill>
          <a:schemeClr val="tx2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4660"/>
  </p:normalViewPr>
  <p:slideViewPr>
    <p:cSldViewPr>
      <p:cViewPr>
        <p:scale>
          <a:sx n="75" d="100"/>
          <a:sy n="75" d="100"/>
        </p:scale>
        <p:origin x="717" y="465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defTabSz="914314"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 defTabSz="914314"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defTabSz="914314"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 defTabSz="914314"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524C5000-CB75-4E87-8591-70462E4D3B5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68208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7498F227-2DBC-4B77-A8A4-B8CED942224A}" type="datetimeFigureOut">
              <a:rPr lang="ja-JP" altLang="en-US"/>
              <a:pPr>
                <a:defRPr/>
              </a:pPr>
              <a:t>2023/5/12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480FA511-C86E-46DD-9206-DC48DED4DA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32652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92C87-1E8F-45DD-AAED-8FD9E84C1D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447800"/>
            <a:ext cx="10972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2590801"/>
            <a:ext cx="10972800" cy="353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50D6F6F7-815A-4B23-B160-556EFA835C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0" y="0"/>
            <a:ext cx="12192000" cy="1203708"/>
          </a:xfrm>
          <a:prstGeom prst="rect">
            <a:avLst/>
          </a:prstGeom>
          <a:gradFill flip="none" rotWithShape="1">
            <a:gsLst>
              <a:gs pos="0">
                <a:srgbClr val="3366FF"/>
              </a:gs>
              <a:gs pos="100000">
                <a:srgbClr val="000090"/>
              </a:gs>
            </a:gsLst>
            <a:lin ang="5400000" scaled="0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CCF3499-5222-45A4-98D7-0240718B7EF7}"/>
              </a:ext>
            </a:extLst>
          </p:cNvPr>
          <p:cNvSpPr/>
          <p:nvPr userDrawn="1"/>
        </p:nvSpPr>
        <p:spPr>
          <a:xfrm>
            <a:off x="314657" y="111482"/>
            <a:ext cx="428835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000" b="1" i="0" cap="none" spc="0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日本血管外科学会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C3F4541-4E74-440A-BAA8-0B5A1E6EC9D0}"/>
              </a:ext>
            </a:extLst>
          </p:cNvPr>
          <p:cNvSpPr/>
          <p:nvPr userDrawn="1"/>
        </p:nvSpPr>
        <p:spPr>
          <a:xfrm>
            <a:off x="390857" y="644882"/>
            <a:ext cx="4126951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altLang="ja-JP" sz="1600" b="0" i="0" dirty="0">
                <a:solidFill>
                  <a:srgbClr val="FFFFFF"/>
                </a:solidFill>
                <a:latin typeface=""/>
                <a:ea typeface=""/>
              </a:rPr>
              <a:t>The Japanese Society for Vascular Surgery</a:t>
            </a:r>
            <a:r>
              <a:rPr lang="en-US" altLang="ja-JP" sz="1600" b="0" i="0" dirty="0">
                <a:solidFill>
                  <a:srgbClr val="FFFFFF"/>
                </a:solidFill>
                <a:ea typeface=""/>
              </a:rPr>
              <a:t> </a:t>
            </a:r>
          </a:p>
        </p:txBody>
      </p:sp>
      <p:pic>
        <p:nvPicPr>
          <p:cNvPr id="13" name="図 12" descr="logo.png">
            <a:extLst>
              <a:ext uri="{FF2B5EF4-FFF2-40B4-BE49-F238E27FC236}">
                <a16:creationId xmlns:a16="http://schemas.microsoft.com/office/drawing/2014/main" id="{6099740F-9F1A-4586-83EC-C1A5ABB10F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6600" y="111482"/>
            <a:ext cx="980743" cy="98074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2019299" y="1175864"/>
            <a:ext cx="8153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ja-JP" altLang="en-US" sz="3600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日本血管外科学会　</a:t>
            </a:r>
            <a:r>
              <a:rPr kumimoji="0" lang="en-US" altLang="ja-JP" sz="3600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COI</a:t>
            </a:r>
            <a:r>
              <a:rPr kumimoji="0" lang="ja-JP" altLang="en-US" sz="3600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の開示</a:t>
            </a:r>
            <a:endParaRPr kumimoji="0" lang="en-US" altLang="ja-JP" sz="3600" dirty="0">
              <a:solidFill>
                <a:srgbClr val="1C1C1C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/>
        </p:nvSpPr>
        <p:spPr bwMode="auto">
          <a:xfrm>
            <a:off x="2743200" y="3429000"/>
            <a:ext cx="71628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209801" y="1645342"/>
            <a:ext cx="80808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ja-JP" altLang="en-US" sz="20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発表者名：</a:t>
            </a:r>
            <a:r>
              <a:rPr kumimoji="0" lang="en-US" altLang="ja-JP" sz="20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 ○○</a:t>
            </a:r>
            <a:r>
              <a:rPr kumimoji="0" lang="ja-JP" altLang="en-US" sz="20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0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2000" u="sng" dirty="0" err="1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、</a:t>
            </a:r>
            <a:r>
              <a:rPr kumimoji="0" lang="ja-JP" altLang="en-US" sz="20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0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20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0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2000" u="sng" dirty="0" err="1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、</a:t>
            </a:r>
            <a:r>
              <a:rPr kumimoji="0" lang="ja-JP" altLang="en-US" sz="20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◎</a:t>
            </a:r>
            <a:r>
              <a:rPr kumimoji="0" lang="en-US" altLang="ja-JP" sz="20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 ○○</a:t>
            </a:r>
            <a:r>
              <a:rPr kumimoji="0" lang="ja-JP" altLang="en-US" sz="20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0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20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（◎代表者）</a:t>
            </a:r>
            <a:r>
              <a:rPr kumimoji="0" lang="ja-JP" altLang="en-US" sz="2800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endParaRPr kumimoji="0" lang="en-US" altLang="ja-JP" sz="2800" u="sng" dirty="0">
              <a:solidFill>
                <a:srgbClr val="1C1C1C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383558"/>
              </p:ext>
            </p:extLst>
          </p:nvPr>
        </p:nvGraphicFramePr>
        <p:xfrm>
          <a:off x="2383068" y="2121544"/>
          <a:ext cx="7734299" cy="4636313"/>
        </p:xfrm>
        <a:graphic>
          <a:graphicData uri="http://schemas.openxmlformats.org/drawingml/2006/table">
            <a:tbl>
              <a:tblPr/>
              <a:tblGrid>
                <a:gridCol w="22325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4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65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07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13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金額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該当の状況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該当の有る場合、企業名等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67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役員・顧問職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つの企業・団体から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年間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万円以上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無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54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株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利益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万円以上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/</a:t>
                      </a:r>
                      <a:b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</a:b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全株式の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5%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以上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無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91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特許使用料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つの企業・団体から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年間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万円以上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無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講演料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つの企業・団体から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年間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50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万円以上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無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原稿料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つの企業・団体から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年間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50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万円以上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無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1200" kern="1200" dirty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  <a:cs typeface="+mn-cs"/>
                        </a:rPr>
                        <a:t>研究費などの総額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つの企業・団体から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年間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万円以上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有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○○</a:t>
                      </a: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薬品</a:t>
                      </a:r>
                      <a:endParaRPr kumimoji="0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4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  <a:cs typeface="+mn-cs"/>
                        </a:rPr>
                        <a:t>寄附</a:t>
                      </a:r>
                      <a:r>
                        <a:rPr kumimoji="1" lang="ja-JP" altLang="ja-JP" sz="1100" kern="1200" dirty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  <a:cs typeface="+mn-cs"/>
                        </a:rPr>
                        <a:t>金</a:t>
                      </a:r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  <a:cs typeface="+mn-cs"/>
                        </a:rPr>
                        <a:t>（奨学寄附金等）の総額</a:t>
                      </a: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つの企業・団体から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年間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100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万円以上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無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7096332"/>
                  </a:ext>
                </a:extLst>
              </a:tr>
              <a:tr h="374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1200" kern="1200" dirty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  <a:cs typeface="+mn-cs"/>
                        </a:rPr>
                        <a:t>企業などが提供する</a:t>
                      </a:r>
                      <a:r>
                        <a:rPr kumimoji="1" lang="ja-JP" altLang="en-US" sz="1200" kern="1200" dirty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  <a:cs typeface="+mn-cs"/>
                        </a:rPr>
                        <a:t>寄附</a:t>
                      </a:r>
                      <a:r>
                        <a:rPr kumimoji="1" lang="ja-JP" altLang="ja-JP" sz="1200" kern="1200" dirty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  <a:cs typeface="+mn-cs"/>
                        </a:rPr>
                        <a:t>講座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―</a:t>
                      </a: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無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984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kern="1200" dirty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  <a:cs typeface="+mn-cs"/>
                        </a:rPr>
                        <a:t>企業所属の非常勤職員、派遣職員、社会人大学生である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―</a:t>
                      </a: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無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42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ja-JP" sz="1200" kern="1200" dirty="0">
                          <a:solidFill>
                            <a:schemeClr val="tx1"/>
                          </a:solidFill>
                          <a:latin typeface="HGPｺﾞｼｯｸE" pitchFamily="50" charset="-128"/>
                          <a:ea typeface="HGPｺﾞｼｯｸE" pitchFamily="50" charset="-128"/>
                          <a:cs typeface="+mn-cs"/>
                        </a:rPr>
                        <a:t>旅費・贈答品などの受領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つの企業・団体から</a:t>
                      </a:r>
                      <a:endParaRPr kumimoji="1" lang="en-US" altLang="ja-JP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年間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5</a:t>
                      </a: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万円以上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無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447799" y="1214197"/>
            <a:ext cx="92964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2400" b="1" dirty="0">
                <a:latin typeface="+mn-lt"/>
              </a:rPr>
              <a:t>The</a:t>
            </a:r>
            <a:r>
              <a:rPr lang="ja-JP" altLang="en-US" sz="2400" b="1" dirty="0">
                <a:latin typeface="+mn-lt"/>
              </a:rPr>
              <a:t> </a:t>
            </a:r>
            <a:r>
              <a:rPr lang="en-US" altLang="ja-JP" sz="2400" b="1" dirty="0">
                <a:latin typeface="+mn-lt"/>
              </a:rPr>
              <a:t>Japanese Society for Vascular Surgery</a:t>
            </a:r>
          </a:p>
          <a:p>
            <a:pPr algn="ctr"/>
            <a:r>
              <a:rPr kumimoji="0" lang="en-US" altLang="ja-JP" sz="2400" b="1" dirty="0">
                <a:solidFill>
                  <a:schemeClr val="tx1"/>
                </a:solidFill>
                <a:latin typeface="+mn-lt"/>
              </a:rPr>
              <a:t>COI </a:t>
            </a:r>
            <a:r>
              <a:rPr kumimoji="0" lang="ja-JP" altLang="en-US" sz="2400" b="1" dirty="0">
                <a:solidFill>
                  <a:schemeClr val="tx1"/>
                </a:solidFill>
                <a:latin typeface="+mn-lt"/>
              </a:rPr>
              <a:t> </a:t>
            </a:r>
            <a:r>
              <a:rPr kumimoji="0" lang="en-US" altLang="ja-JP" sz="2400" b="1" dirty="0">
                <a:solidFill>
                  <a:schemeClr val="tx1"/>
                </a:solidFill>
                <a:latin typeface="+mn-lt"/>
              </a:rPr>
              <a:t>Disclosure</a:t>
            </a:r>
            <a:endParaRPr kumimoji="0" lang="en-US" altLang="ja-JP" sz="2400" b="1" dirty="0">
              <a:solidFill>
                <a:schemeClr val="tx1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/>
        </p:nvSpPr>
        <p:spPr bwMode="auto">
          <a:xfrm>
            <a:off x="2743200" y="3429000"/>
            <a:ext cx="71628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734067" y="1957013"/>
            <a:ext cx="87238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ja-JP" sz="2000" b="1" u="sng" dirty="0">
                <a:solidFill>
                  <a:schemeClr val="tx1"/>
                </a:solidFill>
              </a:rPr>
              <a:t>Presenter</a:t>
            </a:r>
            <a:r>
              <a:rPr kumimoji="0" lang="ja-JP" altLang="en-US" sz="2000" b="1" u="sng" dirty="0">
                <a:solidFill>
                  <a:schemeClr val="tx1"/>
                </a:solidFill>
              </a:rPr>
              <a:t>：</a:t>
            </a:r>
            <a:r>
              <a:rPr kumimoji="0" lang="en-US" altLang="ja-JP" sz="2000" b="1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 ○○</a:t>
            </a:r>
            <a:r>
              <a:rPr kumimoji="0" lang="ja-JP" altLang="en-US" sz="2000" b="1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000" b="1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2000" b="1" u="sng" dirty="0" err="1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、</a:t>
            </a:r>
            <a:r>
              <a:rPr kumimoji="0" lang="ja-JP" altLang="en-US" sz="2000" b="1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000" b="1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2000" b="1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000" b="1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2000" b="1" u="sng" dirty="0" err="1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、</a:t>
            </a:r>
            <a:r>
              <a:rPr kumimoji="0" lang="ja-JP" altLang="en-US" sz="2000" b="1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◎</a:t>
            </a:r>
            <a:r>
              <a:rPr kumimoji="0" lang="en-US" altLang="ja-JP" sz="2000" b="1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 ○○</a:t>
            </a:r>
            <a:r>
              <a:rPr kumimoji="0" lang="ja-JP" altLang="en-US" sz="2000" b="1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000" b="1" u="sng" dirty="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en-US" altLang="ja-JP" sz="2000" b="1" u="sng" dirty="0">
                <a:solidFill>
                  <a:schemeClr val="tx1"/>
                </a:solidFill>
              </a:rPr>
              <a:t> </a:t>
            </a:r>
            <a:r>
              <a:rPr kumimoji="0" lang="ja-JP" altLang="en-US" sz="2000" b="1" u="sng" dirty="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000" b="1" u="sng" dirty="0">
                <a:solidFill>
                  <a:schemeClr val="tx1"/>
                </a:solidFill>
              </a:rPr>
              <a:t> </a:t>
            </a:r>
            <a:r>
              <a:rPr kumimoji="0" lang="ja-JP" altLang="en-US" sz="2000" b="1" u="sng" dirty="0">
                <a:solidFill>
                  <a:schemeClr val="tx1"/>
                </a:solidFill>
              </a:rPr>
              <a:t>（◎</a:t>
            </a:r>
            <a:r>
              <a:rPr kumimoji="0" lang="en-US" altLang="ja-JP" sz="2000" b="1" u="sng" dirty="0">
                <a:solidFill>
                  <a:schemeClr val="tx1"/>
                </a:solidFill>
              </a:rPr>
              <a:t>Lead presenter</a:t>
            </a:r>
            <a:r>
              <a:rPr kumimoji="0" lang="ja-JP" altLang="en-US" sz="2000" b="1" u="sng" dirty="0">
                <a:solidFill>
                  <a:schemeClr val="tx1"/>
                </a:solidFill>
              </a:rPr>
              <a:t>）</a:t>
            </a:r>
            <a:endParaRPr kumimoji="0" lang="en-US" altLang="ja-JP" sz="2000" b="1" u="sng" dirty="0">
              <a:solidFill>
                <a:srgbClr val="1C1C1C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799018"/>
              </p:ext>
            </p:extLst>
          </p:nvPr>
        </p:nvGraphicFramePr>
        <p:xfrm>
          <a:off x="1371601" y="2308794"/>
          <a:ext cx="9905999" cy="4457767"/>
        </p:xfrm>
        <a:graphic>
          <a:graphicData uri="http://schemas.openxmlformats.org/drawingml/2006/table">
            <a:tbl>
              <a:tblPr/>
              <a:tblGrid>
                <a:gridCol w="3581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94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GPｺﾞｼｯｸE" pitchFamily="50" charset="-128"/>
                        </a:rPr>
                        <a:t>　</a:t>
                      </a: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Categories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Amount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 or No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Entities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3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Employment/Leadership position/Advisory role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From one company / organization is 1,000,000 JPY/</a:t>
                      </a:r>
                      <a:r>
                        <a:rPr kumimoji="1" lang="en-US" altLang="ja-JP" sz="105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yr</a:t>
                      </a: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or more</a:t>
                      </a:r>
                      <a:endParaRPr kumimoji="1" lang="ja-JP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3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Stock ownership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平成明朝"/>
                          <a:cs typeface="Times New Roman"/>
                        </a:rPr>
                        <a:t>1,000,000 JPY or more profit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marL="90170" marR="901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7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Patent royalties/licensing fees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From one company / organization is 1,000,000 JPY/</a:t>
                      </a:r>
                      <a:r>
                        <a:rPr kumimoji="1" lang="en-US" altLang="ja-JP" sz="105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yr</a:t>
                      </a: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or more</a:t>
                      </a:r>
                      <a:endParaRPr kumimoji="1" lang="ja-JP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05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Honoraria (e.g. lecture fees)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From one company / organization is 500,000 JPY/</a:t>
                      </a:r>
                      <a:r>
                        <a:rPr kumimoji="1" lang="en-US" altLang="ja-JP" sz="105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yr</a:t>
                      </a: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or more</a:t>
                      </a:r>
                      <a:endParaRPr kumimoji="1" lang="ja-JP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05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Fees for promotional materials or manuscript fee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From one company / organization is 500,000 JPY/</a:t>
                      </a:r>
                      <a:r>
                        <a:rPr kumimoji="1" lang="en-US" altLang="ja-JP" sz="105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yr</a:t>
                      </a: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or more</a:t>
                      </a:r>
                      <a:endParaRPr kumimoji="1" lang="ja-JP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0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Research</a:t>
                      </a:r>
                      <a:r>
                        <a:rPr kumimoji="1" lang="ja-JP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funding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From one company / organization is 1,000,000 JPY/</a:t>
                      </a:r>
                      <a:r>
                        <a:rPr kumimoji="1" lang="en-US" altLang="ja-JP" sz="105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yr</a:t>
                      </a: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or more</a:t>
                      </a:r>
                      <a:endParaRPr kumimoji="1" lang="ja-JP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GPｺﾞｼｯｸE" pitchFamily="50" charset="-128"/>
                        </a:rPr>
                        <a:t>○○</a:t>
                      </a:r>
                      <a:r>
                        <a:rPr lang="en-US" altLang="ja-JP" sz="1200" dirty="0">
                          <a:solidFill>
                            <a:schemeClr val="tx1"/>
                          </a:solidFill>
                        </a:rPr>
                        <a:t>Pharmaceutical Co., Ltd.</a:t>
                      </a:r>
                      <a:endParaRPr kumimoji="0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50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Scholarship/Donation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From one company / organization is 1,000,000 JPY/</a:t>
                      </a:r>
                      <a:r>
                        <a:rPr kumimoji="1" lang="en-US" altLang="ja-JP" sz="105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yr</a:t>
                      </a: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or more</a:t>
                      </a:r>
                      <a:endParaRPr kumimoji="1" lang="ja-JP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GPｺﾞｼｯｸE" pitchFamily="50" charset="-128"/>
                        </a:rPr>
                        <a:t>No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8093532"/>
                  </a:ext>
                </a:extLst>
              </a:tr>
              <a:tr h="37205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Endowed chair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GPｺﾞｼｯｸE" pitchFamily="50" charset="-128"/>
                        </a:rPr>
                        <a:t>―</a:t>
                      </a:r>
                      <a:endParaRPr kumimoji="1" lang="ja-JP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205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GPｺﾞｼｯｸE" pitchFamily="50" charset="-128"/>
                        </a:rPr>
                        <a:t>Adjunct/Temporary staff/Student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HGPｺﾞｼｯｸE" pitchFamily="50" charset="-128"/>
                        </a:rPr>
                        <a:t>―</a:t>
                      </a:r>
                      <a:endParaRPr kumimoji="1" lang="ja-JP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205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Travel expenses/Gift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From one company / organization is 50,000 JPY/</a:t>
                      </a:r>
                      <a:r>
                        <a:rPr kumimoji="1" lang="en-US" altLang="ja-JP" sz="105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yr</a:t>
                      </a: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or more</a:t>
                      </a:r>
                      <a:endParaRPr kumimoji="1" lang="ja-JP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910458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721</TotalTime>
  <Words>389</Words>
  <Application>Microsoft Office PowerPoint</Application>
  <PresentationFormat>ワイド画面</PresentationFormat>
  <Paragraphs>92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HGPｺﾞｼｯｸE</vt:lpstr>
      <vt:lpstr>HGP創英角ｺﾞｼｯｸUB</vt:lpstr>
      <vt:lpstr>Arial</vt:lpstr>
      <vt:lpstr>Calibri</vt:lpstr>
      <vt:lpstr>標準デザイン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m-yagi</dc:creator>
  <cp:lastModifiedBy>大本　以以子/Iiko Omoto（JCD）</cp:lastModifiedBy>
  <cp:revision>76</cp:revision>
  <cp:lastPrinted>1601-01-01T00:00:00Z</cp:lastPrinted>
  <dcterms:created xsi:type="dcterms:W3CDTF">1601-01-01T00:00:00Z</dcterms:created>
  <dcterms:modified xsi:type="dcterms:W3CDTF">2023-05-12T10:07:22Z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