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58" r:id="rId3"/>
    <p:sldId id="257" r:id="rId4"/>
    <p:sldId id="260" r:id="rId5"/>
    <p:sldId id="261" r:id="rId6"/>
  </p:sldIdLst>
  <p:sldSz cx="12192000" cy="6858000"/>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05"/>
    <p:restoredTop sz="94648"/>
  </p:normalViewPr>
  <p:slideViewPr>
    <p:cSldViewPr snapToGrid="0" snapToObjects="1">
      <p:cViewPr varScale="1">
        <p:scale>
          <a:sx n="88" d="100"/>
          <a:sy n="88" d="100"/>
        </p:scale>
        <p:origin x="90" y="123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D9B54655-A8F8-F940-B74A-F5DB6DBA47DF}" type="datetimeFigureOut">
              <a:rPr lang="ja-JP" altLang="en-US" smtClean="0"/>
              <a:pPr/>
              <a:t>2026/5/27</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1E866FCA-84EE-E24E-9F9A-ACC3F45CE44A}"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B54655-A8F8-F940-B74A-F5DB6DBA47DF}" type="datetimeFigureOut">
              <a:rPr lang="ja-JP" altLang="en-US" smtClean="0"/>
              <a:pPr/>
              <a:t>2026/5/27</a:t>
            </a:fld>
            <a:endParaRPr lang="ja-JP" altLang="en-US"/>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66FCA-84EE-E24E-9F9A-ACC3F45CE44A}"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626290" y="1179958"/>
            <a:ext cx="6450904" cy="830997"/>
          </a:xfrm>
          <a:prstGeom prst="rect">
            <a:avLst/>
          </a:prstGeom>
          <a:noFill/>
        </p:spPr>
        <p:txBody>
          <a:bodyPr wrap="square" rtlCol="0">
            <a:spAutoFit/>
          </a:bodyPr>
          <a:lstStyle/>
          <a:p>
            <a:r>
              <a:rPr lang="ja-JP" altLang="ja-JP" sz="2400" b="1" dirty="0"/>
              <a:t>【利益相反（</a:t>
            </a:r>
            <a:r>
              <a:rPr lang="en-US" altLang="ja-JP" sz="2400" b="1" dirty="0"/>
              <a:t>COI</a:t>
            </a:r>
            <a:r>
              <a:rPr lang="ja-JP" altLang="ja-JP" sz="2400" b="1" dirty="0"/>
              <a:t>）の申告について】</a:t>
            </a:r>
            <a:endParaRPr lang="en-US" altLang="ja-JP" sz="2400" b="1" dirty="0"/>
          </a:p>
          <a:p>
            <a:r>
              <a:rPr lang="en-US" altLang="ja-JP" sz="2400" b="1" dirty="0"/>
              <a:t>Disclosure of the Conflict of Interest (COI)</a:t>
            </a:r>
            <a:endParaRPr lang="ja-JP" altLang="ja-JP" sz="2400" b="1" dirty="0"/>
          </a:p>
        </p:txBody>
      </p:sp>
      <p:sp>
        <p:nvSpPr>
          <p:cNvPr id="3" name="テキスト ボックス 2"/>
          <p:cNvSpPr txBox="1"/>
          <p:nvPr/>
        </p:nvSpPr>
        <p:spPr>
          <a:xfrm>
            <a:off x="2450926" y="2192055"/>
            <a:ext cx="7252571" cy="4093428"/>
          </a:xfrm>
          <a:prstGeom prst="rect">
            <a:avLst/>
          </a:prstGeom>
          <a:noFill/>
        </p:spPr>
        <p:txBody>
          <a:bodyPr wrap="square" rtlCol="0">
            <a:spAutoFit/>
          </a:bodyPr>
          <a:lstStyle/>
          <a:p>
            <a:r>
              <a:rPr lang="ja-JP" altLang="ja-JP" sz="2000" dirty="0"/>
              <a:t>口述発表をする方は、</a:t>
            </a:r>
            <a:r>
              <a:rPr lang="en-US" altLang="ja-JP" sz="2000" dirty="0"/>
              <a:t>COI</a:t>
            </a:r>
            <a:r>
              <a:rPr lang="ja-JP" altLang="ja-JP" sz="2000" dirty="0"/>
              <a:t>開示（例）をご参照頂き、スライドの</a:t>
            </a:r>
            <a:r>
              <a:rPr lang="en-US" altLang="ja-JP" sz="2000" dirty="0"/>
              <a:t>2</a:t>
            </a:r>
            <a:r>
              <a:rPr lang="ja-JP" altLang="en-US" sz="2000" dirty="0"/>
              <a:t>枚目（演題等の表紙の次頁）</a:t>
            </a:r>
            <a:r>
              <a:rPr lang="ja-JP" altLang="ja-JP" sz="2000" dirty="0"/>
              <a:t>に利益相反の申告をご提示頂きますようお願い致します。</a:t>
            </a:r>
          </a:p>
          <a:p>
            <a:r>
              <a:rPr lang="ja-JP" altLang="en-US" sz="2000" dirty="0"/>
              <a:t>尚、今回の発表に直接関係があるもののみ、記載をお願い致します。</a:t>
            </a:r>
            <a:endParaRPr lang="en-US" altLang="ja-JP" sz="2000" dirty="0"/>
          </a:p>
          <a:p>
            <a:r>
              <a:rPr lang="en-US" altLang="ja-JP" sz="2000" b="1" dirty="0">
                <a:latin typeface="Arial" panose="020B0604020202020204" pitchFamily="34" charset="0"/>
                <a:cs typeface="Arial" panose="020B0604020202020204" pitchFamily="34" charset="0"/>
              </a:rPr>
              <a:t>For oral presentations, please refer to the example of COI disclosure. Presenters are required to present the COI declaration on the second page of the slide (next to title slide). Please note that when a conflict of interest needs to be declared, it should be limited to only those directly related to the current presentation.</a:t>
            </a:r>
          </a:p>
          <a:p>
            <a:r>
              <a:rPr lang="en-US" altLang="ja-JP" sz="2000" b="1" dirty="0">
                <a:latin typeface="Arial" panose="020B0604020202020204" pitchFamily="34" charset="0"/>
                <a:cs typeface="Arial" panose="020B0604020202020204" pitchFamily="34" charset="0"/>
              </a:rPr>
              <a:t> (Examples of English version is shown following those of  Japanese version.)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318775" y="1828445"/>
            <a:ext cx="7456129" cy="1908215"/>
          </a:xfrm>
          <a:prstGeom prst="rect">
            <a:avLst/>
          </a:prstGeom>
          <a:noFill/>
          <a:ln>
            <a:solidFill>
              <a:srgbClr val="0000FF"/>
            </a:solidFill>
          </a:ln>
        </p:spPr>
        <p:txBody>
          <a:bodyPr wrap="square" rtlCol="0">
            <a:spAutoFit/>
          </a:bodyPr>
          <a:lstStyle/>
          <a:p>
            <a:pPr algn="ctr"/>
            <a:r>
              <a:rPr lang="ja-JP" altLang="en-US" sz="3600" b="1" dirty="0"/>
              <a:t>日本整形外科バイオマテリアル学会</a:t>
            </a:r>
          </a:p>
          <a:p>
            <a:pPr algn="ctr"/>
            <a:r>
              <a:rPr lang="ja-JP" altLang="en-US" sz="3600" b="1" dirty="0"/>
              <a:t>筆頭発表者の</a:t>
            </a:r>
            <a:r>
              <a:rPr lang="en-US" sz="3600" b="1" dirty="0"/>
              <a:t>COI</a:t>
            </a:r>
            <a:r>
              <a:rPr lang="ja-JP" altLang="en-US" sz="3600" b="1" dirty="0"/>
              <a:t>開示</a:t>
            </a:r>
            <a:endParaRPr lang="en-US" altLang="ja-JP" sz="3600" b="1" dirty="0"/>
          </a:p>
          <a:p>
            <a:pPr algn="ctr"/>
            <a:endParaRPr lang="en-US" altLang="ja-JP" sz="1400" dirty="0"/>
          </a:p>
          <a:p>
            <a:pPr algn="ctr"/>
            <a:r>
              <a:rPr lang="ja-JP" altLang="en-US" sz="2800" dirty="0"/>
              <a:t>筆頭発表者氏名：</a:t>
            </a:r>
            <a:r>
              <a:rPr lang="en-US" altLang="ja-JP" sz="3200" dirty="0"/>
              <a:t>○○</a:t>
            </a:r>
            <a:r>
              <a:rPr lang="ja-JP" altLang="en-US" sz="3200" dirty="0"/>
              <a:t>　</a:t>
            </a:r>
            <a:r>
              <a:rPr lang="en-US" altLang="ja-JP" sz="3200" dirty="0"/>
              <a:t>○○</a:t>
            </a:r>
          </a:p>
        </p:txBody>
      </p:sp>
      <p:sp>
        <p:nvSpPr>
          <p:cNvPr id="6" name="テキスト ボックス 5"/>
          <p:cNvSpPr txBox="1"/>
          <p:nvPr/>
        </p:nvSpPr>
        <p:spPr>
          <a:xfrm>
            <a:off x="1917290" y="458839"/>
            <a:ext cx="1163900" cy="369332"/>
          </a:xfrm>
          <a:prstGeom prst="rect">
            <a:avLst/>
          </a:prstGeom>
          <a:noFill/>
        </p:spPr>
        <p:txBody>
          <a:bodyPr wrap="none" rtlCol="0">
            <a:spAutoFit/>
          </a:bodyPr>
          <a:lstStyle/>
          <a:p>
            <a:r>
              <a:rPr lang="ja-JP" altLang="en-US" dirty="0"/>
              <a:t>スライド例</a:t>
            </a:r>
          </a:p>
        </p:txBody>
      </p:sp>
      <p:sp>
        <p:nvSpPr>
          <p:cNvPr id="7" name="テキスト ボックス 6"/>
          <p:cNvSpPr txBox="1"/>
          <p:nvPr/>
        </p:nvSpPr>
        <p:spPr>
          <a:xfrm>
            <a:off x="3991627" y="4088582"/>
            <a:ext cx="4020854" cy="1015663"/>
          </a:xfrm>
          <a:prstGeom prst="rect">
            <a:avLst/>
          </a:prstGeom>
          <a:noFill/>
        </p:spPr>
        <p:txBody>
          <a:bodyPr wrap="square" rtlCol="0">
            <a:spAutoFit/>
          </a:bodyPr>
          <a:lstStyle/>
          <a:p>
            <a:pPr algn="ctr"/>
            <a:r>
              <a:rPr lang="ja-JP" altLang="en-US" sz="6000" b="1" dirty="0"/>
              <a:t>な　し</a:t>
            </a:r>
          </a:p>
        </p:txBody>
      </p:sp>
      <p:sp>
        <p:nvSpPr>
          <p:cNvPr id="8" name="テキスト ボックス 7"/>
          <p:cNvSpPr txBox="1"/>
          <p:nvPr/>
        </p:nvSpPr>
        <p:spPr>
          <a:xfrm>
            <a:off x="2318776" y="931242"/>
            <a:ext cx="7456129" cy="984885"/>
          </a:xfrm>
          <a:prstGeom prst="rect">
            <a:avLst/>
          </a:prstGeom>
          <a:noFill/>
        </p:spPr>
        <p:txBody>
          <a:bodyPr wrap="square" rtlCol="0">
            <a:spAutoFit/>
          </a:bodyPr>
          <a:lstStyle/>
          <a:p>
            <a:r>
              <a:rPr lang="ja-JP" altLang="en-US" sz="2000" b="1" dirty="0"/>
              <a:t>　口頭発表時、今回の発表に直接関係があり、申告すべき</a:t>
            </a:r>
            <a:r>
              <a:rPr lang="en-US" altLang="ja-JP" sz="2000" b="1" dirty="0"/>
              <a:t>COI</a:t>
            </a:r>
            <a:r>
              <a:rPr lang="ja-JP" altLang="en-US" sz="2000" b="1" dirty="0"/>
              <a:t>状態が</a:t>
            </a:r>
            <a:r>
              <a:rPr lang="ja-JP" altLang="en-US" sz="2000" b="1" dirty="0">
                <a:solidFill>
                  <a:srgbClr val="FF0000"/>
                </a:solidFill>
              </a:rPr>
              <a:t>無い</a:t>
            </a:r>
            <a:r>
              <a:rPr lang="ja-JP" altLang="en-US" sz="2000" b="1" dirty="0"/>
              <a:t>とき。</a:t>
            </a:r>
          </a:p>
          <a:p>
            <a:endParaRPr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412300" y="1951683"/>
            <a:ext cx="7362605" cy="1908215"/>
          </a:xfrm>
          <a:prstGeom prst="rect">
            <a:avLst/>
          </a:prstGeom>
          <a:noFill/>
          <a:ln>
            <a:solidFill>
              <a:srgbClr val="0000FF"/>
            </a:solidFill>
          </a:ln>
        </p:spPr>
        <p:txBody>
          <a:bodyPr wrap="square" rtlCol="0">
            <a:spAutoFit/>
          </a:bodyPr>
          <a:lstStyle/>
          <a:p>
            <a:pPr algn="ctr"/>
            <a:r>
              <a:rPr lang="ja-JP" altLang="en-US" sz="3600" b="1" dirty="0"/>
              <a:t>日本整形外科バイオマテリアル学会</a:t>
            </a:r>
          </a:p>
          <a:p>
            <a:pPr algn="ctr"/>
            <a:r>
              <a:rPr lang="ja-JP" altLang="en-US" sz="3600" b="1" dirty="0"/>
              <a:t>筆頭発表者の</a:t>
            </a:r>
            <a:r>
              <a:rPr lang="en-US" sz="3600" b="1" dirty="0"/>
              <a:t>COI</a:t>
            </a:r>
            <a:r>
              <a:rPr lang="ja-JP" altLang="en-US" sz="3600" b="1" dirty="0"/>
              <a:t>開示</a:t>
            </a:r>
            <a:endParaRPr lang="en-US" altLang="ja-JP" sz="3600" b="1" dirty="0"/>
          </a:p>
          <a:p>
            <a:pPr algn="ctr"/>
            <a:endParaRPr lang="en-US" altLang="ja-JP" sz="1400" dirty="0"/>
          </a:p>
          <a:p>
            <a:pPr algn="ctr"/>
            <a:r>
              <a:rPr lang="ja-JP" altLang="en-US" sz="2800" dirty="0"/>
              <a:t>筆頭発表者氏名：</a:t>
            </a:r>
            <a:r>
              <a:rPr lang="en-US" altLang="ja-JP" sz="3200" dirty="0"/>
              <a:t>○○</a:t>
            </a:r>
            <a:r>
              <a:rPr lang="ja-JP" altLang="en-US" sz="3200" dirty="0"/>
              <a:t>　</a:t>
            </a:r>
            <a:r>
              <a:rPr lang="en-US" altLang="ja-JP" sz="3200" dirty="0"/>
              <a:t>○○</a:t>
            </a:r>
          </a:p>
        </p:txBody>
      </p:sp>
      <p:sp>
        <p:nvSpPr>
          <p:cNvPr id="6" name="テキスト ボックス 5"/>
          <p:cNvSpPr txBox="1"/>
          <p:nvPr/>
        </p:nvSpPr>
        <p:spPr>
          <a:xfrm>
            <a:off x="1917290" y="458839"/>
            <a:ext cx="1163900" cy="369332"/>
          </a:xfrm>
          <a:prstGeom prst="rect">
            <a:avLst/>
          </a:prstGeom>
          <a:noFill/>
        </p:spPr>
        <p:txBody>
          <a:bodyPr wrap="none" rtlCol="0">
            <a:spAutoFit/>
          </a:bodyPr>
          <a:lstStyle/>
          <a:p>
            <a:r>
              <a:rPr lang="ja-JP" altLang="en-US" dirty="0"/>
              <a:t>スライド例</a:t>
            </a:r>
          </a:p>
        </p:txBody>
      </p:sp>
      <p:sp>
        <p:nvSpPr>
          <p:cNvPr id="7" name="テキスト ボックス 6"/>
          <p:cNvSpPr txBox="1"/>
          <p:nvPr/>
        </p:nvSpPr>
        <p:spPr>
          <a:xfrm>
            <a:off x="2502872" y="4088582"/>
            <a:ext cx="6960676" cy="1601977"/>
          </a:xfrm>
          <a:prstGeom prst="rect">
            <a:avLst/>
          </a:prstGeom>
          <a:noFill/>
        </p:spPr>
        <p:txBody>
          <a:bodyPr wrap="square" rtlCol="0">
            <a:spAutoFit/>
          </a:bodyPr>
          <a:lstStyle/>
          <a:p>
            <a:r>
              <a:rPr lang="ja-JP" altLang="en-US" b="1" dirty="0"/>
              <a:t>演題発表に関連し，開示すべき</a:t>
            </a:r>
            <a:r>
              <a:rPr lang="en-US" b="1" dirty="0"/>
              <a:t>COI</a:t>
            </a:r>
            <a:r>
              <a:rPr lang="ja-JP" altLang="en-US" b="1" dirty="0"/>
              <a:t>関係にある企業等として</a:t>
            </a:r>
            <a:r>
              <a:rPr lang="en-US" altLang="en-US" b="1" dirty="0"/>
              <a:t>、</a:t>
            </a:r>
            <a:endParaRPr lang="ja-JP" altLang="en-US" b="1" dirty="0"/>
          </a:p>
          <a:p>
            <a:pPr>
              <a:lnSpc>
                <a:spcPct val="70000"/>
              </a:lnSpc>
            </a:pPr>
            <a:r>
              <a:rPr lang="ja-JP" altLang="en-US" b="1" dirty="0">
                <a:latin typeface="Arial" pitchFamily="1" charset="0"/>
                <a:cs typeface="ＭＳ Ｐゴシック" pitchFamily="1" charset="-128"/>
              </a:rPr>
              <a:t> </a:t>
            </a:r>
            <a:endParaRPr lang="en-US" altLang="ja-JP" b="1" dirty="0">
              <a:latin typeface="Arial" pitchFamily="1" charset="0"/>
              <a:cs typeface="ＭＳ Ｐゴシック" pitchFamily="1" charset="-128"/>
            </a:endParaRPr>
          </a:p>
          <a:p>
            <a:r>
              <a:rPr lang="ja-JP" altLang="en-US" b="1" dirty="0"/>
              <a:t>受託研究・共同研究費：</a:t>
            </a:r>
            <a:r>
              <a:rPr lang="en-US" b="1" dirty="0"/>
              <a:t>	</a:t>
            </a:r>
            <a:r>
              <a:rPr lang="en-US" altLang="ja-JP" b="1" dirty="0"/>
              <a:t>○○</a:t>
            </a:r>
            <a:r>
              <a:rPr lang="ja-JP" altLang="en-US" b="1" dirty="0"/>
              <a:t>製薬</a:t>
            </a:r>
          </a:p>
          <a:p>
            <a:r>
              <a:rPr lang="ja-JP" altLang="en-US" b="1" dirty="0"/>
              <a:t>奨学寄附金：</a:t>
            </a:r>
            <a:r>
              <a:rPr lang="en-US" b="1" dirty="0"/>
              <a:t>	</a:t>
            </a:r>
            <a:r>
              <a:rPr lang="ja-JP" altLang="en-US" b="1" dirty="0"/>
              <a:t>　　　　　　　　　</a:t>
            </a:r>
            <a:r>
              <a:rPr lang="en-US" altLang="ja-JP" b="1" dirty="0"/>
              <a:t>○○</a:t>
            </a:r>
            <a:r>
              <a:rPr lang="ja-JP" altLang="en-US" b="1" dirty="0"/>
              <a:t>製薬</a:t>
            </a:r>
          </a:p>
          <a:p>
            <a:r>
              <a:rPr lang="ja-JP" altLang="en-US" b="1" dirty="0"/>
              <a:t>寄附講座所属：　　　　　　</a:t>
            </a:r>
            <a:r>
              <a:rPr lang="en-US" b="1" dirty="0"/>
              <a:t>	</a:t>
            </a:r>
            <a:r>
              <a:rPr lang="ja-JP" altLang="en-US" b="1" dirty="0"/>
              <a:t>あり（</a:t>
            </a:r>
            <a:r>
              <a:rPr lang="en-US" altLang="ja-JP" b="1" dirty="0"/>
              <a:t>○○</a:t>
            </a:r>
            <a:r>
              <a:rPr lang="ja-JP" altLang="en-US" b="1" dirty="0"/>
              <a:t>精機）</a:t>
            </a:r>
          </a:p>
          <a:p>
            <a:pPr>
              <a:lnSpc>
                <a:spcPct val="70000"/>
              </a:lnSpc>
            </a:pPr>
            <a:endParaRPr lang="ja-JP" altLang="en-US" dirty="0"/>
          </a:p>
        </p:txBody>
      </p:sp>
      <p:sp>
        <p:nvSpPr>
          <p:cNvPr id="8" name="テキスト ボックス 7"/>
          <p:cNvSpPr txBox="1"/>
          <p:nvPr/>
        </p:nvSpPr>
        <p:spPr>
          <a:xfrm>
            <a:off x="2318776" y="1026077"/>
            <a:ext cx="7456129" cy="984885"/>
          </a:xfrm>
          <a:prstGeom prst="rect">
            <a:avLst/>
          </a:prstGeom>
          <a:noFill/>
        </p:spPr>
        <p:txBody>
          <a:bodyPr wrap="square" rtlCol="0">
            <a:spAutoFit/>
          </a:bodyPr>
          <a:lstStyle/>
          <a:p>
            <a:r>
              <a:rPr lang="ja-JP" altLang="en-US" sz="2000" b="1" dirty="0"/>
              <a:t>　口頭発表時、今回の発表に直接関係があり、申告すべき</a:t>
            </a:r>
            <a:r>
              <a:rPr lang="en-US" altLang="ja-JP" sz="2000" b="1" dirty="0"/>
              <a:t>COI</a:t>
            </a:r>
            <a:r>
              <a:rPr lang="ja-JP" altLang="en-US" sz="2000" b="1" dirty="0"/>
              <a:t>状態が</a:t>
            </a:r>
            <a:r>
              <a:rPr lang="ja-JP" altLang="en-US" sz="2000" b="1" dirty="0">
                <a:solidFill>
                  <a:srgbClr val="FF0000"/>
                </a:solidFill>
              </a:rPr>
              <a:t>ある</a:t>
            </a:r>
            <a:r>
              <a:rPr lang="ja-JP" altLang="en-US" sz="2000" b="1" dirty="0"/>
              <a:t>とき。</a:t>
            </a:r>
          </a:p>
          <a:p>
            <a:endParaRPr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18632" y="1907390"/>
            <a:ext cx="8154736" cy="1815882"/>
          </a:xfrm>
          <a:prstGeom prst="rect">
            <a:avLst/>
          </a:prstGeom>
          <a:noFill/>
          <a:ln>
            <a:solidFill>
              <a:srgbClr val="0000FF"/>
            </a:solidFill>
          </a:ln>
        </p:spPr>
        <p:txBody>
          <a:bodyPr wrap="square" rtlCol="0">
            <a:spAutoFit/>
          </a:bodyPr>
          <a:lstStyle/>
          <a:p>
            <a:pPr algn="ctr"/>
            <a:r>
              <a:rPr lang="en-US" altLang="ja-JP" sz="2400" b="1" dirty="0">
                <a:latin typeface="Arial" panose="020B0604020202020204" pitchFamily="34" charset="0"/>
                <a:cs typeface="Arial" panose="020B0604020202020204" pitchFamily="34" charset="0"/>
              </a:rPr>
              <a:t>The Annual Meeting of the Japanese Society </a:t>
            </a:r>
          </a:p>
          <a:p>
            <a:pPr algn="ctr"/>
            <a:r>
              <a:rPr lang="en-US" altLang="ja-JP" sz="2400" b="1" dirty="0">
                <a:latin typeface="Arial" panose="020B0604020202020204" pitchFamily="34" charset="0"/>
                <a:cs typeface="Arial" panose="020B0604020202020204" pitchFamily="34" charset="0"/>
              </a:rPr>
              <a:t>for Orthopaedic Biomaterials</a:t>
            </a:r>
          </a:p>
          <a:p>
            <a:pPr algn="ctr"/>
            <a:r>
              <a:rPr lang="en-US" altLang="ja-JP" sz="3600" b="1" dirty="0">
                <a:latin typeface="Arial" panose="020B0604020202020204" pitchFamily="34" charset="0"/>
                <a:cs typeface="Arial" panose="020B0604020202020204" pitchFamily="34" charset="0"/>
              </a:rPr>
              <a:t>COI DISCLOSURE</a:t>
            </a:r>
            <a:endParaRPr lang="en-US" altLang="ja-JP" sz="1400" dirty="0">
              <a:latin typeface="Arial" panose="020B0604020202020204" pitchFamily="34" charset="0"/>
              <a:cs typeface="Arial" panose="020B0604020202020204" pitchFamily="34" charset="0"/>
            </a:endParaRPr>
          </a:p>
          <a:p>
            <a:pPr algn="ctr"/>
            <a:r>
              <a:rPr lang="en-US" altLang="ja-JP" sz="2800" dirty="0">
                <a:latin typeface="Arial" panose="020B0604020202020204" pitchFamily="34" charset="0"/>
                <a:cs typeface="Arial" panose="020B0604020202020204" pitchFamily="34" charset="0"/>
              </a:rPr>
              <a:t>Name of the presenter: enter your name</a:t>
            </a:r>
            <a:endParaRPr lang="en-US" altLang="ja-JP" sz="3200" dirty="0">
              <a:latin typeface="Arial" panose="020B0604020202020204" pitchFamily="34" charset="0"/>
              <a:cs typeface="Arial" panose="020B0604020202020204" pitchFamily="34" charset="0"/>
            </a:endParaRPr>
          </a:p>
        </p:txBody>
      </p:sp>
      <p:sp>
        <p:nvSpPr>
          <p:cNvPr id="6" name="テキスト ボックス 5"/>
          <p:cNvSpPr txBox="1"/>
          <p:nvPr/>
        </p:nvSpPr>
        <p:spPr>
          <a:xfrm>
            <a:off x="1614907" y="146802"/>
            <a:ext cx="1210588" cy="369332"/>
          </a:xfrm>
          <a:prstGeom prst="rect">
            <a:avLst/>
          </a:prstGeom>
          <a:noFill/>
        </p:spPr>
        <p:txBody>
          <a:bodyPr wrap="none" rtlCol="0">
            <a:spAutoFit/>
          </a:bodyPr>
          <a:lstStyle/>
          <a:p>
            <a:r>
              <a:rPr lang="en-US" altLang="ja-JP" b="1" dirty="0">
                <a:latin typeface="Arial" panose="020B0604020202020204" pitchFamily="34" charset="0"/>
                <a:cs typeface="Arial" panose="020B0604020202020204" pitchFamily="34" charset="0"/>
              </a:rPr>
              <a:t>Example:</a:t>
            </a:r>
            <a:endParaRPr lang="ja-JP" altLang="en-US" b="1" dirty="0">
              <a:latin typeface="Arial" panose="020B0604020202020204" pitchFamily="34" charset="0"/>
              <a:cs typeface="Arial" panose="020B0604020202020204" pitchFamily="34" charset="0"/>
            </a:endParaRPr>
          </a:p>
        </p:txBody>
      </p:sp>
      <p:sp>
        <p:nvSpPr>
          <p:cNvPr id="7" name="テキスト ボックス 6"/>
          <p:cNvSpPr txBox="1"/>
          <p:nvPr/>
        </p:nvSpPr>
        <p:spPr>
          <a:xfrm>
            <a:off x="2499240" y="4323867"/>
            <a:ext cx="7336588" cy="954107"/>
          </a:xfrm>
          <a:prstGeom prst="rect">
            <a:avLst/>
          </a:prstGeom>
          <a:noFill/>
        </p:spPr>
        <p:txBody>
          <a:bodyPr wrap="square" rtlCol="0">
            <a:spAutoFit/>
          </a:bodyPr>
          <a:lstStyle/>
          <a:p>
            <a:pPr algn="ctr"/>
            <a:r>
              <a:rPr lang="en-US" altLang="ja-JP" sz="2800" b="1" dirty="0">
                <a:latin typeface="Arial" panose="020B0604020202020204" pitchFamily="34" charset="0"/>
                <a:cs typeface="Arial" panose="020B0604020202020204" pitchFamily="34" charset="0"/>
              </a:rPr>
              <a:t>I have no conflict of interests related to </a:t>
            </a:r>
          </a:p>
          <a:p>
            <a:pPr algn="ctr"/>
            <a:r>
              <a:rPr lang="en-US" altLang="ja-JP" sz="2800" b="1" dirty="0">
                <a:latin typeface="Arial" panose="020B0604020202020204" pitchFamily="34" charset="0"/>
                <a:cs typeface="Arial" panose="020B0604020202020204" pitchFamily="34" charset="0"/>
              </a:rPr>
              <a:t>this presentation. </a:t>
            </a:r>
          </a:p>
        </p:txBody>
      </p:sp>
      <p:sp>
        <p:nvSpPr>
          <p:cNvPr id="10" name="テキスト ボックス 9">
            <a:extLst>
              <a:ext uri="{FF2B5EF4-FFF2-40B4-BE49-F238E27FC236}">
                <a16:creationId xmlns:a16="http://schemas.microsoft.com/office/drawing/2014/main" id="{8F9317FE-9081-412A-BE33-B996E443771A}"/>
              </a:ext>
            </a:extLst>
          </p:cNvPr>
          <p:cNvSpPr txBox="1"/>
          <p:nvPr/>
        </p:nvSpPr>
        <p:spPr>
          <a:xfrm>
            <a:off x="3006289" y="146803"/>
            <a:ext cx="5952654" cy="646331"/>
          </a:xfrm>
          <a:prstGeom prst="rect">
            <a:avLst/>
          </a:prstGeom>
          <a:noFill/>
        </p:spPr>
        <p:txBody>
          <a:bodyPr wrap="square">
            <a:spAutoFit/>
          </a:bodyPr>
          <a:lstStyle/>
          <a:p>
            <a:r>
              <a:rPr lang="en-US" altLang="ja-JP" dirty="0">
                <a:latin typeface="Arial" panose="020B0604020202020204" pitchFamily="34" charset="0"/>
                <a:cs typeface="Arial" panose="020B0604020202020204" pitchFamily="34" charset="0"/>
              </a:rPr>
              <a:t>For oral presentation at the annual meeting of the JSOB </a:t>
            </a:r>
            <a:r>
              <a:rPr lang="en-US" altLang="ja-JP" b="1" dirty="0">
                <a:solidFill>
                  <a:srgbClr val="FF0000"/>
                </a:solidFill>
                <a:latin typeface="Arial" panose="020B0604020202020204" pitchFamily="34" charset="0"/>
                <a:cs typeface="Arial" panose="020B0604020202020204" pitchFamily="34" charset="0"/>
              </a:rPr>
              <a:t>WITHOUT CONFLICT</a:t>
            </a:r>
            <a:r>
              <a:rPr lang="en-US" altLang="ja-JP" dirty="0">
                <a:latin typeface="Arial" panose="020B0604020202020204" pitchFamily="34" charset="0"/>
                <a:cs typeface="Arial" panose="020B0604020202020204" pitchFamily="34" charset="0"/>
              </a:rPr>
              <a:t> of interests to declare</a:t>
            </a:r>
            <a:r>
              <a:rPr lang="ja-JP" altLang="en-US" dirty="0">
                <a:latin typeface="Arial" panose="020B0604020202020204" pitchFamily="34" charset="0"/>
                <a:cs typeface="Arial" panose="020B0604020202020204" pitchFamily="34"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18632" y="1571825"/>
            <a:ext cx="8154736" cy="1815882"/>
          </a:xfrm>
          <a:prstGeom prst="rect">
            <a:avLst/>
          </a:prstGeom>
          <a:noFill/>
          <a:ln>
            <a:solidFill>
              <a:srgbClr val="0000FF"/>
            </a:solidFill>
          </a:ln>
        </p:spPr>
        <p:txBody>
          <a:bodyPr wrap="square" rtlCol="0">
            <a:spAutoFit/>
          </a:bodyPr>
          <a:lstStyle/>
          <a:p>
            <a:pPr algn="ctr"/>
            <a:r>
              <a:rPr lang="en-US" altLang="ja-JP" sz="2400" b="1" dirty="0">
                <a:latin typeface="Arial" panose="020B0604020202020204" pitchFamily="34" charset="0"/>
                <a:cs typeface="Arial" panose="020B0604020202020204" pitchFamily="34" charset="0"/>
              </a:rPr>
              <a:t>The Annual Meeting of the Japanese Society </a:t>
            </a:r>
          </a:p>
          <a:p>
            <a:pPr algn="ctr"/>
            <a:r>
              <a:rPr lang="en-US" altLang="ja-JP" sz="2400" b="1" dirty="0">
                <a:latin typeface="Arial" panose="020B0604020202020204" pitchFamily="34" charset="0"/>
                <a:cs typeface="Arial" panose="020B0604020202020204" pitchFamily="34" charset="0"/>
              </a:rPr>
              <a:t>for Orthopaedic Biomaterials</a:t>
            </a:r>
          </a:p>
          <a:p>
            <a:pPr algn="ctr"/>
            <a:r>
              <a:rPr lang="en-US" sz="3600" b="1" dirty="0">
                <a:latin typeface="Arial" panose="020B0604020202020204" pitchFamily="34" charset="0"/>
                <a:cs typeface="Arial" panose="020B0604020202020204" pitchFamily="34" charset="0"/>
              </a:rPr>
              <a:t>COI DISCLOSURE</a:t>
            </a:r>
            <a:endParaRPr lang="en-US" altLang="ja-JP" sz="1400" dirty="0">
              <a:latin typeface="Arial" panose="020B0604020202020204" pitchFamily="34" charset="0"/>
              <a:cs typeface="Arial" panose="020B0604020202020204" pitchFamily="34" charset="0"/>
            </a:endParaRPr>
          </a:p>
          <a:p>
            <a:pPr algn="ctr"/>
            <a:r>
              <a:rPr lang="en-US" altLang="ja-JP" sz="2800" dirty="0">
                <a:latin typeface="Arial" panose="020B0604020202020204" pitchFamily="34" charset="0"/>
                <a:cs typeface="Arial" panose="020B0604020202020204" pitchFamily="34" charset="0"/>
              </a:rPr>
              <a:t>Name of the presenter: Enter your name</a:t>
            </a:r>
            <a:endParaRPr lang="en-US" altLang="ja-JP" sz="3200" dirty="0">
              <a:latin typeface="Arial" panose="020B0604020202020204" pitchFamily="34" charset="0"/>
              <a:cs typeface="Arial" panose="020B0604020202020204" pitchFamily="34" charset="0"/>
            </a:endParaRPr>
          </a:p>
        </p:txBody>
      </p:sp>
      <p:sp>
        <p:nvSpPr>
          <p:cNvPr id="6" name="テキスト ボックス 5"/>
          <p:cNvSpPr txBox="1"/>
          <p:nvPr/>
        </p:nvSpPr>
        <p:spPr>
          <a:xfrm>
            <a:off x="1614907" y="146802"/>
            <a:ext cx="1210588" cy="369332"/>
          </a:xfrm>
          <a:prstGeom prst="rect">
            <a:avLst/>
          </a:prstGeom>
          <a:noFill/>
        </p:spPr>
        <p:txBody>
          <a:bodyPr wrap="none" rtlCol="0">
            <a:spAutoFit/>
          </a:bodyPr>
          <a:lstStyle/>
          <a:p>
            <a:r>
              <a:rPr lang="en-US" altLang="ja-JP" b="1" dirty="0">
                <a:latin typeface="Arial" panose="020B0604020202020204" pitchFamily="34" charset="0"/>
                <a:cs typeface="Arial" panose="020B0604020202020204" pitchFamily="34" charset="0"/>
              </a:rPr>
              <a:t>Example:</a:t>
            </a:r>
            <a:endParaRPr lang="ja-JP" altLang="en-US" b="1" dirty="0">
              <a:latin typeface="Arial" panose="020B0604020202020204" pitchFamily="34" charset="0"/>
              <a:cs typeface="Arial" panose="020B0604020202020204" pitchFamily="34" charset="0"/>
            </a:endParaRPr>
          </a:p>
        </p:txBody>
      </p:sp>
      <p:sp>
        <p:nvSpPr>
          <p:cNvPr id="10" name="テキスト ボックス 9">
            <a:extLst>
              <a:ext uri="{FF2B5EF4-FFF2-40B4-BE49-F238E27FC236}">
                <a16:creationId xmlns:a16="http://schemas.microsoft.com/office/drawing/2014/main" id="{8F9317FE-9081-412A-BE33-B996E443771A}"/>
              </a:ext>
            </a:extLst>
          </p:cNvPr>
          <p:cNvSpPr txBox="1"/>
          <p:nvPr/>
        </p:nvSpPr>
        <p:spPr>
          <a:xfrm>
            <a:off x="2853889" y="146803"/>
            <a:ext cx="6017967" cy="646331"/>
          </a:xfrm>
          <a:prstGeom prst="rect">
            <a:avLst/>
          </a:prstGeom>
          <a:noFill/>
        </p:spPr>
        <p:txBody>
          <a:bodyPr wrap="square">
            <a:spAutoFit/>
          </a:bodyPr>
          <a:lstStyle/>
          <a:p>
            <a:r>
              <a:rPr lang="en-US" altLang="ja-JP" dirty="0">
                <a:latin typeface="Arial" panose="020B0604020202020204" pitchFamily="34" charset="0"/>
                <a:cs typeface="Arial" panose="020B0604020202020204" pitchFamily="34" charset="0"/>
              </a:rPr>
              <a:t>For oral presentation at the annual meeting of the JSOB </a:t>
            </a:r>
            <a:r>
              <a:rPr lang="en-US" altLang="ja-JP" b="1" dirty="0">
                <a:solidFill>
                  <a:srgbClr val="FF0000"/>
                </a:solidFill>
                <a:latin typeface="Arial" panose="020B0604020202020204" pitchFamily="34" charset="0"/>
                <a:cs typeface="Arial" panose="020B0604020202020204" pitchFamily="34" charset="0"/>
              </a:rPr>
              <a:t>WITH CONFLICT</a:t>
            </a:r>
            <a:r>
              <a:rPr lang="en-US" altLang="ja-JP" dirty="0">
                <a:latin typeface="Arial" panose="020B0604020202020204" pitchFamily="34" charset="0"/>
                <a:cs typeface="Arial" panose="020B0604020202020204" pitchFamily="34" charset="0"/>
              </a:rPr>
              <a:t> of interests to declare</a:t>
            </a:r>
            <a:r>
              <a:rPr lang="ja-JP" altLang="en-US" dirty="0">
                <a:latin typeface="Arial" panose="020B0604020202020204" pitchFamily="34" charset="0"/>
                <a:cs typeface="Arial" panose="020B0604020202020204" pitchFamily="34" charset="0"/>
              </a:rPr>
              <a:t>　</a:t>
            </a:r>
          </a:p>
        </p:txBody>
      </p:sp>
      <p:sp>
        <p:nvSpPr>
          <p:cNvPr id="8" name="テキスト ボックス 7">
            <a:extLst>
              <a:ext uri="{FF2B5EF4-FFF2-40B4-BE49-F238E27FC236}">
                <a16:creationId xmlns:a16="http://schemas.microsoft.com/office/drawing/2014/main" id="{F707E2D4-BCD9-47C6-87EE-BD3243508B14}"/>
              </a:ext>
            </a:extLst>
          </p:cNvPr>
          <p:cNvSpPr txBox="1"/>
          <p:nvPr/>
        </p:nvSpPr>
        <p:spPr>
          <a:xfrm>
            <a:off x="2163829" y="3704734"/>
            <a:ext cx="8154735" cy="523220"/>
          </a:xfrm>
          <a:prstGeom prst="rect">
            <a:avLst/>
          </a:prstGeom>
          <a:noFill/>
        </p:spPr>
        <p:txBody>
          <a:bodyPr wrap="square" rtlCol="0">
            <a:spAutoFit/>
          </a:bodyPr>
          <a:lstStyle/>
          <a:p>
            <a:r>
              <a:rPr lang="en-US" altLang="ja-JP" sz="2800" b="1" dirty="0"/>
              <a:t>I have the following financial relationships to disclose.</a:t>
            </a:r>
            <a:endParaRPr lang="ja-JP" altLang="en-US" sz="2800" b="1" dirty="0"/>
          </a:p>
        </p:txBody>
      </p:sp>
      <p:sp>
        <p:nvSpPr>
          <p:cNvPr id="9" name="Rectangle 3">
            <a:extLst>
              <a:ext uri="{FF2B5EF4-FFF2-40B4-BE49-F238E27FC236}">
                <a16:creationId xmlns:a16="http://schemas.microsoft.com/office/drawing/2014/main" id="{DE6FE82C-20C1-43CB-A777-9B9C0C0E83B0}"/>
              </a:ext>
            </a:extLst>
          </p:cNvPr>
          <p:cNvSpPr txBox="1">
            <a:spLocks noChangeArrowheads="1"/>
          </p:cNvSpPr>
          <p:nvPr/>
        </p:nvSpPr>
        <p:spPr>
          <a:xfrm>
            <a:off x="2163828" y="4683966"/>
            <a:ext cx="8009540" cy="1204419"/>
          </a:xfrm>
          <a:prstGeom prst="rect">
            <a:avLst/>
          </a:prstGeom>
        </p:spPr>
        <p:txBody>
          <a:bodyPr/>
          <a:lst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a:lstStyle>
          <a:p>
            <a:pPr>
              <a:lnSpc>
                <a:spcPct val="80000"/>
              </a:lnSpc>
              <a:buFont typeface="Wingdings" panose="05000000000000000000" pitchFamily="2" charset="2"/>
              <a:buChar char="n"/>
            </a:pPr>
            <a:r>
              <a:rPr kumimoji="0" lang="en-US" altLang="ja-JP" sz="2000" b="1" dirty="0">
                <a:latin typeface="Arial" panose="020B0604020202020204" pitchFamily="34" charset="0"/>
                <a:ea typeface="ＭＳ Ｐゴシック" pitchFamily="50" charset="-128"/>
                <a:cs typeface="Arial" panose="020B0604020202020204" pitchFamily="34" charset="0"/>
              </a:rPr>
              <a:t>Contracted Research, Joint Research Expenses: ABC Pharmaceuticals.</a:t>
            </a:r>
          </a:p>
          <a:p>
            <a:pPr>
              <a:lnSpc>
                <a:spcPct val="80000"/>
              </a:lnSpc>
              <a:buFont typeface="Wingdings" panose="05000000000000000000" pitchFamily="2" charset="2"/>
              <a:buChar char="n"/>
            </a:pPr>
            <a:r>
              <a:rPr kumimoji="0" lang="en-US" altLang="ja-JP" sz="2000" b="1" dirty="0">
                <a:latin typeface="Arial" panose="020B0604020202020204" pitchFamily="34" charset="0"/>
                <a:ea typeface="ＭＳ Ｐゴシック" pitchFamily="50" charset="-128"/>
                <a:cs typeface="Arial" panose="020B0604020202020204" pitchFamily="34" charset="0"/>
              </a:rPr>
              <a:t>Scholarship and Donations: MNP Co., Ltd.</a:t>
            </a:r>
          </a:p>
          <a:p>
            <a:pPr>
              <a:lnSpc>
                <a:spcPct val="80000"/>
              </a:lnSpc>
              <a:buFont typeface="Wingdings" panose="05000000000000000000" pitchFamily="2" charset="2"/>
              <a:buChar char="n"/>
            </a:pPr>
            <a:r>
              <a:rPr kumimoji="0" lang="en-US" altLang="ja-JP" sz="2000" b="1" dirty="0">
                <a:latin typeface="Arial" panose="020B0604020202020204" pitchFamily="34" charset="0"/>
                <a:ea typeface="ＭＳ Ｐゴシック" pitchFamily="50" charset="-128"/>
                <a:cs typeface="Arial" panose="020B0604020202020204" pitchFamily="34" charset="0"/>
              </a:rPr>
              <a:t>Endowed course: Yes, XYZ</a:t>
            </a:r>
            <a:r>
              <a:rPr kumimoji="0" lang="ja-JP" altLang="en-US" sz="2000" b="1">
                <a:latin typeface="Arial" panose="020B0604020202020204" pitchFamily="34" charset="0"/>
                <a:ea typeface="ＭＳ Ｐゴシック" pitchFamily="50" charset="-128"/>
                <a:cs typeface="Arial" panose="020B0604020202020204" pitchFamily="34" charset="0"/>
              </a:rPr>
              <a:t> </a:t>
            </a:r>
            <a:r>
              <a:rPr kumimoji="0" lang="en-US" altLang="ja-JP" sz="2000" b="1" dirty="0">
                <a:latin typeface="Arial" panose="020B0604020202020204" pitchFamily="34" charset="0"/>
                <a:ea typeface="ＭＳ Ｐゴシック" pitchFamily="50" charset="-128"/>
                <a:cs typeface="Arial" panose="020B0604020202020204" pitchFamily="34" charset="0"/>
              </a:rPr>
              <a:t>Inc.</a:t>
            </a:r>
          </a:p>
        </p:txBody>
      </p:sp>
    </p:spTree>
    <p:extLst>
      <p:ext uri="{BB962C8B-B14F-4D97-AF65-F5344CB8AC3E}">
        <p14:creationId xmlns:p14="http://schemas.microsoft.com/office/powerpoint/2010/main" val="5742853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TotalTime>
  <Words>405</Words>
  <Application>Microsoft Office PowerPoint</Application>
  <PresentationFormat>ワイド画面</PresentationFormat>
  <Paragraphs>42</Paragraphs>
  <Slides>5</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5</vt:i4>
      </vt:variant>
    </vt:vector>
  </HeadingPairs>
  <TitlesOfParts>
    <vt:vector size="9" baseType="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Oui ALIVE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Hiroshi Noguchi</dc:creator>
  <cp:lastModifiedBy>史郎 今釜</cp:lastModifiedBy>
  <cp:revision>12</cp:revision>
  <dcterms:created xsi:type="dcterms:W3CDTF">2012-09-25T09:04:20Z</dcterms:created>
  <dcterms:modified xsi:type="dcterms:W3CDTF">2026-05-27T00:06:06Z</dcterms:modified>
</cp:coreProperties>
</file>