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70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69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56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15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26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04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30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1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18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93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38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79856-6CC6-418A-876D-09AD8E6E5BCF}" type="datetimeFigureOut">
              <a:rPr kumimoji="1" lang="ja-JP" altLang="en-US" smtClean="0"/>
              <a:t>2023/6/13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9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903" y="1122362"/>
            <a:ext cx="10208028" cy="2051912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kumimoji="1" lang="ja-JP" altLang="en-US" sz="4000" dirty="0" smtClean="0">
                <a:latin typeface="+mn-ea"/>
                <a:ea typeface="+mn-ea"/>
              </a:rPr>
              <a:t>済生会学会</a:t>
            </a:r>
            <a:r>
              <a:rPr lang="en-US" altLang="ja-JP" sz="4000" dirty="0" smtClean="0">
                <a:latin typeface="+mn-ea"/>
                <a:ea typeface="+mn-ea"/>
              </a:rPr>
              <a:t/>
            </a:r>
            <a:br>
              <a:rPr lang="en-US" altLang="ja-JP" sz="4000" dirty="0" smtClean="0">
                <a:latin typeface="+mn-ea"/>
                <a:ea typeface="+mn-ea"/>
              </a:rPr>
            </a:br>
            <a:r>
              <a:rPr lang="ja-JP" altLang="en-US" sz="4000" dirty="0" smtClean="0">
                <a:latin typeface="+mn-ea"/>
                <a:ea typeface="+mn-ea"/>
              </a:rPr>
              <a:t>ＣＯＩ</a:t>
            </a:r>
            <a:r>
              <a:rPr kumimoji="1" lang="ja-JP" altLang="en-US" sz="4000" dirty="0" smtClean="0">
                <a:latin typeface="+mn-ea"/>
                <a:ea typeface="+mn-ea"/>
              </a:rPr>
              <a:t>開示</a:t>
            </a:r>
            <a:r>
              <a:rPr kumimoji="1" lang="en-US" altLang="ja-JP" dirty="0" smtClean="0">
                <a:latin typeface="+mn-ea"/>
                <a:ea typeface="+mn-ea"/>
              </a:rPr>
              <a:t/>
            </a:r>
            <a:br>
              <a:rPr kumimoji="1" lang="en-US" altLang="ja-JP" dirty="0" smtClean="0">
                <a:latin typeface="+mn-ea"/>
                <a:ea typeface="+mn-ea"/>
              </a:rPr>
            </a:br>
            <a:r>
              <a:rPr kumimoji="1" lang="ja-JP" altLang="en-US" sz="2000" dirty="0" smtClean="0">
                <a:latin typeface="+mn-ea"/>
                <a:ea typeface="+mn-ea"/>
              </a:rPr>
              <a:t>発表者名（全員記載）：◎済生太郎、済生一郎、済生花子、･･･</a:t>
            </a:r>
            <a:r>
              <a:rPr kumimoji="1" lang="en-US" altLang="ja-JP" sz="2200" dirty="0" smtClean="0">
                <a:latin typeface="+mn-ea"/>
                <a:ea typeface="+mn-ea"/>
              </a:rPr>
              <a:t/>
            </a:r>
            <a:br>
              <a:rPr kumimoji="1" lang="en-US" altLang="ja-JP" sz="2200" dirty="0" smtClean="0">
                <a:latin typeface="+mn-ea"/>
                <a:ea typeface="+mn-ea"/>
              </a:rPr>
            </a:br>
            <a:r>
              <a:rPr lang="ja-JP" altLang="en-US" sz="2200" dirty="0" smtClean="0">
                <a:latin typeface="+mn-ea"/>
                <a:ea typeface="+mn-ea"/>
              </a:rPr>
              <a:t>　　　　　　　　　　　　　　　　　　　　　　</a:t>
            </a:r>
            <a:r>
              <a:rPr lang="ja-JP" altLang="en-US" sz="1800" dirty="0" smtClean="0">
                <a:solidFill>
                  <a:srgbClr val="FF0000"/>
                </a:solidFill>
                <a:latin typeface="+mn-ea"/>
                <a:ea typeface="+mn-ea"/>
              </a:rPr>
              <a:t>（◎は代表者につけてください）</a:t>
            </a:r>
            <a:endParaRPr kumimoji="1" lang="ja-JP" altLang="en-US" sz="1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902" y="498764"/>
            <a:ext cx="849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様式１ー</a:t>
            </a:r>
            <a:r>
              <a:rPr kumimoji="1" lang="en-US" altLang="ja-JP" sz="2400" dirty="0" smtClean="0"/>
              <a:t>B</a:t>
            </a:r>
            <a:r>
              <a:rPr kumimoji="1" lang="ja-JP" altLang="en-US" sz="2400" dirty="0" smtClean="0"/>
              <a:t>（申告すべき</a:t>
            </a:r>
            <a:r>
              <a:rPr kumimoji="1" lang="en-US" altLang="ja-JP" sz="2400" dirty="0" smtClean="0"/>
              <a:t>COI</a:t>
            </a:r>
            <a:r>
              <a:rPr kumimoji="1" lang="ja-JP" altLang="en-US" sz="2400" dirty="0" smtClean="0"/>
              <a:t>状態がある（過去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年間）場合）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57643" y="4178081"/>
            <a:ext cx="9043556" cy="2336024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ja-JP" altLang="en-US" dirty="0">
                <a:latin typeface="+mj-ea"/>
              </a:rPr>
              <a:t>①顧問：	</a:t>
            </a:r>
            <a:r>
              <a:rPr lang="ja-JP" altLang="en-US" dirty="0" smtClean="0">
                <a:latin typeface="+mj-ea"/>
              </a:rPr>
              <a:t>　　　　　</a:t>
            </a:r>
            <a:r>
              <a:rPr lang="en-US" altLang="ja-JP" dirty="0" smtClean="0">
                <a:latin typeface="+mj-ea"/>
              </a:rPr>
              <a:t>PPP</a:t>
            </a:r>
            <a:r>
              <a:rPr lang="ja-JP" altLang="en-US" dirty="0">
                <a:latin typeface="+mj-ea"/>
              </a:rPr>
              <a:t>薬品工業	</a:t>
            </a:r>
            <a:r>
              <a:rPr lang="ja-JP" altLang="en-US" sz="1050" dirty="0">
                <a:latin typeface="+mj-ea"/>
              </a:rPr>
              <a:t>（</a:t>
            </a:r>
            <a:r>
              <a:rPr lang="en-US" altLang="ja-JP" sz="1050" dirty="0">
                <a:latin typeface="+mj-ea"/>
              </a:rPr>
              <a:t>※</a:t>
            </a:r>
            <a:r>
              <a:rPr lang="ja-JP" altLang="en-US" sz="1050" dirty="0">
                <a:latin typeface="+mj-ea"/>
              </a:rPr>
              <a:t>「なし」の場合は、「なし」と記載して下さい）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②株保有・利益：	</a:t>
            </a:r>
            <a:r>
              <a:rPr lang="en-US" altLang="ja-JP" dirty="0">
                <a:latin typeface="+mj-ea"/>
              </a:rPr>
              <a:t>QQQ</a:t>
            </a:r>
            <a:r>
              <a:rPr lang="ja-JP" altLang="en-US" dirty="0">
                <a:latin typeface="+mj-ea"/>
              </a:rPr>
              <a:t>製薬</a:t>
            </a:r>
            <a:endParaRPr lang="en-US" altLang="ja-JP" dirty="0">
              <a:latin typeface="+mj-ea"/>
            </a:endParaRP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③特許使用料：	</a:t>
            </a:r>
            <a:r>
              <a:rPr lang="en-US" altLang="ja-JP" dirty="0">
                <a:latin typeface="+mj-ea"/>
              </a:rPr>
              <a:t>RRR</a:t>
            </a:r>
            <a:r>
              <a:rPr lang="ja-JP" altLang="en-US" dirty="0">
                <a:latin typeface="+mj-ea"/>
              </a:rPr>
              <a:t>薬品工業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④講演料：	</a:t>
            </a:r>
            <a:r>
              <a:rPr lang="en-US" altLang="ja-JP" dirty="0">
                <a:latin typeface="+mj-ea"/>
              </a:rPr>
              <a:t>SSS</a:t>
            </a:r>
            <a:r>
              <a:rPr lang="ja-JP" altLang="en-US" dirty="0">
                <a:latin typeface="+mj-ea"/>
              </a:rPr>
              <a:t>製薬，</a:t>
            </a:r>
            <a:r>
              <a:rPr lang="en-US" altLang="ja-JP" dirty="0">
                <a:latin typeface="+mj-ea"/>
              </a:rPr>
              <a:t>TTT</a:t>
            </a:r>
            <a:r>
              <a:rPr lang="ja-JP" altLang="en-US" dirty="0">
                <a:latin typeface="+mj-ea"/>
              </a:rPr>
              <a:t>薬品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⑤原稿料：	</a:t>
            </a:r>
            <a:r>
              <a:rPr lang="en-US" altLang="ja-JP" dirty="0">
                <a:latin typeface="+mj-ea"/>
              </a:rPr>
              <a:t>UUU</a:t>
            </a:r>
            <a:r>
              <a:rPr lang="ja-JP" altLang="en-US" dirty="0">
                <a:latin typeface="+mj-ea"/>
              </a:rPr>
              <a:t>薬品工業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⑥受託研究・共同研究費：	</a:t>
            </a:r>
            <a:r>
              <a:rPr lang="en-US" altLang="ja-JP" dirty="0">
                <a:latin typeface="+mj-ea"/>
              </a:rPr>
              <a:t>VVV</a:t>
            </a:r>
            <a:r>
              <a:rPr lang="ja-JP" altLang="en-US" dirty="0">
                <a:latin typeface="+mj-ea"/>
              </a:rPr>
              <a:t>製薬</a:t>
            </a:r>
            <a:endParaRPr lang="en-US" altLang="ja-JP" dirty="0">
              <a:latin typeface="+mj-ea"/>
            </a:endParaRP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⑦奨学寄附金：	</a:t>
            </a:r>
            <a:r>
              <a:rPr lang="en-US" altLang="ja-JP" dirty="0">
                <a:latin typeface="+mj-ea"/>
              </a:rPr>
              <a:t>XXX</a:t>
            </a:r>
            <a:r>
              <a:rPr lang="ja-JP" altLang="en-US" dirty="0">
                <a:latin typeface="+mj-ea"/>
              </a:rPr>
              <a:t>製薬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⑧寄附講座所属：	</a:t>
            </a:r>
            <a:r>
              <a:rPr lang="en-US" altLang="ja-JP" dirty="0">
                <a:latin typeface="+mj-ea"/>
              </a:rPr>
              <a:t>YYY</a:t>
            </a:r>
            <a:r>
              <a:rPr lang="ja-JP" altLang="en-US" dirty="0">
                <a:latin typeface="+mj-ea"/>
              </a:rPr>
              <a:t>製薬</a:t>
            </a:r>
          </a:p>
          <a:p>
            <a:pPr>
              <a:lnSpc>
                <a:spcPct val="90000"/>
              </a:lnSpc>
              <a:spcAft>
                <a:spcPts val="1200"/>
              </a:spcAft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latin typeface="+mj-ea"/>
              </a:rPr>
              <a:t>⑨贈答品などの報酬：	</a:t>
            </a:r>
            <a:r>
              <a:rPr lang="en-US" altLang="ja-JP" dirty="0">
                <a:latin typeface="+mj-ea"/>
              </a:rPr>
              <a:t>ZZZ</a:t>
            </a:r>
            <a:r>
              <a:rPr lang="ja-JP" altLang="en-US" dirty="0">
                <a:latin typeface="+mj-ea"/>
              </a:rPr>
              <a:t>薬品</a:t>
            </a:r>
            <a:r>
              <a:rPr lang="ja-JP" altLang="en-US" dirty="0" smtClean="0">
                <a:latin typeface="+mj-ea"/>
              </a:rPr>
              <a:t>工業</a:t>
            </a:r>
            <a:endParaRPr lang="ja-JP" altLang="en-US" dirty="0"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24191" y="3347875"/>
            <a:ext cx="10110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+mj-ea"/>
              </a:rPr>
              <a:t>演題発表内容に関連し、発表者全員を対象とした開示すべきＣＯＩ関係にある企業などとして、</a:t>
            </a:r>
            <a:endParaRPr lang="en-US" altLang="ja-JP" dirty="0">
              <a:latin typeface="+mj-ea"/>
            </a:endParaRP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23817" y="3707481"/>
            <a:ext cx="5471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  <a:latin typeface="+mj-ea"/>
              </a:rPr>
              <a:t>（以下、開示すべき内容がある項目のみ記載）</a:t>
            </a:r>
            <a:endParaRPr lang="en-US" altLang="ja-JP" dirty="0">
              <a:solidFill>
                <a:srgbClr val="FF0000"/>
              </a:solidFill>
              <a:latin typeface="+mj-ea"/>
            </a:endParaRPr>
          </a:p>
          <a:p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980902" y="3174274"/>
            <a:ext cx="10208029" cy="343226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bg1"/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98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210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済生会学会 ＣＯＩ開示 発表者名（全員記載）：◎済生太郎、済生一郎、済生花子、･･･ 　　　　　　　　　　　　　　　　　　　　　　（◎は代表者につけてください）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加島 史</dc:creator>
  <cp:lastModifiedBy>加島 史</cp:lastModifiedBy>
  <cp:revision>11</cp:revision>
  <dcterms:created xsi:type="dcterms:W3CDTF">2023-06-12T06:24:51Z</dcterms:created>
  <dcterms:modified xsi:type="dcterms:W3CDTF">2023-06-13T01:29:59Z</dcterms:modified>
</cp:coreProperties>
</file>