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1" r:id="rId4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C4C0"/>
    <a:srgbClr val="C3B2AD"/>
    <a:srgbClr val="EDEAE4"/>
    <a:srgbClr val="DCD1CE"/>
    <a:srgbClr val="EAE4E2"/>
    <a:srgbClr val="DDD4D1"/>
    <a:srgbClr val="E7D7C7"/>
    <a:srgbClr val="F0E6DC"/>
    <a:srgbClr val="CDDEFF"/>
    <a:srgbClr val="E4D2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110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6FB9D5F-F712-9671-D641-4B11BCC27A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867AE67-F45A-BEBF-EA6E-B078D65D241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1D37D0F-6A28-A607-178E-2AB18372FF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3708291-F41D-C284-8198-1ADA53BCBCC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4D0D86F-66B2-4BC7-BB3C-67B58AFB9F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43B9EEB-B478-C11C-3F6D-9866E3CB45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B1B260F-2BE0-A7D3-1CB9-CAC514D7CD5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0D74F06-4B6E-8357-49C2-2A9E0E32C4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DE3FBA5-6FB5-1F76-3179-82CABB9BB79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C5D6B95-AD47-4919-8E8B-9F0CA9A81B2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FEA4A4F-8787-4109-CAE9-FD64A045DF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642937-1E3F-4BE9-97E6-B09C118642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692138C6-A724-12BC-2138-F98FCB85BF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8A3C6E-28BD-4348-AE8B-95FE6E6E9B61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9C29BA4-953C-74F7-35D9-36F8A2806D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BF9201-2853-102F-DE5F-1DACD50BC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72533B2A-2F74-906E-A679-EFB82A57C8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AA0B3DD-92F2-40B8-BB13-5D06B2F8CDD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6308ED0-4681-1F6B-ECDC-7F1AD75AF0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4209D42-F5AE-F275-DDFC-1EF12C3FDA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6CDB28-F265-49F9-8C4D-9222A28D965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8351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B4B358-8959-4CC2-98DD-E74CE47B686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2982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308AE-BA51-4332-86AA-0F773E7C1D5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9734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AE519-D4D6-40A9-A064-E03BF55C952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171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A52C9-0CDB-4845-B996-17CF9E56C57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019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12E74-21AD-4BC2-B606-658980902AA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498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F19F97-6AFE-4920-92DA-E4FDD3D3956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443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7074F4-524C-4308-919B-3F63051D07C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207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22197-D172-4F6F-84CF-327684C5C37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786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826E9-7F65-479D-9EBC-EBB02427762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727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E7F14-BEF4-40AF-8253-3BB39C0CEFC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644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870B57-7B8C-4FC3-8B90-3C9A6063F25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613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3BAAB5D-EC3D-E91A-85CF-FD92CC6E7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8513" y="1141413"/>
            <a:ext cx="7534275" cy="2473325"/>
          </a:xfrm>
          <a:ln w="762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57</a:t>
            </a:r>
            <a:r>
              <a:rPr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回九州人工透析研究会総会</a:t>
            </a:r>
            <a:br>
              <a:rPr lang="en-US" altLang="ja-JP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利益相反 開示</a:t>
            </a: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所属・氏名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7675BA1-16CD-AF1A-4D3D-CD32697CF2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4525" y="4349750"/>
            <a:ext cx="7854950" cy="1003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600" b="1"/>
              <a:t>演題発表に関連し、開示すべき利益相反関係にある</a:t>
            </a:r>
            <a:endParaRPr lang="en-US" altLang="ja-JP" sz="26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600" b="1"/>
              <a:t>企業などはありません。</a:t>
            </a:r>
            <a:endParaRPr lang="en-US" altLang="ja-JP" sz="2600" b="1"/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F5B86C82-BB80-8B32-7E88-C6DD65FBA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415925"/>
            <a:ext cx="7073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eaLnBrk="1" hangingPunct="1"/>
            <a:r>
              <a:rPr kumimoji="0" lang="en-US" altLang="ja-JP" b="1">
                <a:solidFill>
                  <a:srgbClr val="C00000"/>
                </a:solidFill>
              </a:rPr>
              <a:t>【</a:t>
            </a:r>
            <a:r>
              <a:rPr kumimoji="0" lang="ja-JP" altLang="en-US" b="1">
                <a:solidFill>
                  <a:srgbClr val="C00000"/>
                </a:solidFill>
              </a:rPr>
              <a:t>スライド例：申告すべき利益相反がない場合</a:t>
            </a:r>
            <a:r>
              <a:rPr kumimoji="0" lang="en-US" altLang="ja-JP" b="1">
                <a:solidFill>
                  <a:srgbClr val="C00000"/>
                </a:solidFill>
              </a:rPr>
              <a:t>】※</a:t>
            </a:r>
            <a:r>
              <a:rPr kumimoji="0" lang="ja-JP" altLang="en-US" b="1">
                <a:solidFill>
                  <a:srgbClr val="C00000"/>
                </a:solidFill>
              </a:rPr>
              <a:t>この行は削除</a:t>
            </a:r>
            <a:endParaRPr kumimoji="0" lang="en-US" altLang="ja-JP" b="1">
              <a:solidFill>
                <a:srgbClr val="C00000"/>
              </a:solidFill>
            </a:endParaRP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2844D4EF-3376-A457-6946-F536D93BA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" y="796925"/>
            <a:ext cx="8642350" cy="5133975"/>
          </a:xfrm>
          <a:prstGeom prst="rect">
            <a:avLst/>
          </a:prstGeom>
          <a:noFill/>
          <a:ln w="38100" algn="ctr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eaLnBrk="1" hangingPunct="1"/>
            <a:endParaRPr kumimoji="0" lang="ja-JP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56D5F9C-9D2D-8570-E3A1-B6E14CEFD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827951"/>
            <a:ext cx="7886700" cy="2238522"/>
          </a:xfrm>
          <a:ln w="762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57</a:t>
            </a:r>
            <a:r>
              <a:rPr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回九州人工透析研究会総会</a:t>
            </a:r>
            <a:br>
              <a:rPr lang="en-US" altLang="ja-JP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利益相反 開示</a:t>
            </a: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所属・氏名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2EA30B5-6EAE-85EA-F9C5-7A519C39E9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7837" y="3429000"/>
            <a:ext cx="8188325" cy="2825748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000" b="1" dirty="0"/>
              <a:t>演題発表に関連し、開示すべき利益相反関係にある企業などとして</a:t>
            </a:r>
            <a:endParaRPr lang="en-US" altLang="ja-JP" sz="2000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600" b="1" dirty="0"/>
              <a:t>　</a:t>
            </a:r>
            <a:endParaRPr lang="en-US" altLang="ja-JP" sz="600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b="1" dirty="0"/>
              <a:t>　　　　④講演料：〇〇社</a:t>
            </a:r>
            <a:endParaRPr lang="en-US" altLang="ja-JP" sz="2400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b="1" dirty="0"/>
              <a:t>　　　　⑥受託研究・共同研究費：○○製薬</a:t>
            </a:r>
            <a:endParaRPr lang="en-US" altLang="ja-JP" sz="2400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400" b="1" dirty="0"/>
              <a:t>　　　　⑧寄附講座所属： あり（○○製薬）</a:t>
            </a:r>
            <a:endParaRPr lang="en-US" altLang="ja-JP" sz="2400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ja-JP" sz="2000" b="1" dirty="0"/>
              <a:t>	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000" b="1" dirty="0"/>
              <a:t>　　　　　　</a:t>
            </a:r>
            <a:r>
              <a:rPr lang="en-US" altLang="ja-JP" sz="2000" b="1" dirty="0">
                <a:solidFill>
                  <a:schemeClr val="accent5">
                    <a:lumMod val="75000"/>
                  </a:schemeClr>
                </a:solidFill>
              </a:rPr>
              <a:t>※</a:t>
            </a:r>
            <a:r>
              <a:rPr lang="ja-JP" altLang="en-US" sz="2000" b="1" dirty="0">
                <a:solidFill>
                  <a:schemeClr val="accent5">
                    <a:lumMod val="75000"/>
                  </a:schemeClr>
                </a:solidFill>
              </a:rPr>
              <a:t>↑開示すべき内容がある項目</a:t>
            </a:r>
            <a:r>
              <a:rPr lang="en-US" altLang="ja-JP" sz="2000" b="1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ja-JP" altLang="en-US" sz="2000" b="1" dirty="0">
                <a:solidFill>
                  <a:schemeClr val="accent5">
                    <a:lumMod val="75000"/>
                  </a:schemeClr>
                </a:solidFill>
              </a:rPr>
              <a:t>次頁参照）のみ記載</a:t>
            </a:r>
            <a:endParaRPr lang="en-US" altLang="ja-JP" sz="2000" b="1" dirty="0">
              <a:solidFill>
                <a:schemeClr val="accent5">
                  <a:lumMod val="75000"/>
                </a:schemeClr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20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正方形/長方形 3">
            <a:extLst>
              <a:ext uri="{FF2B5EF4-FFF2-40B4-BE49-F238E27FC236}">
                <a16:creationId xmlns:a16="http://schemas.microsoft.com/office/drawing/2014/main" id="{CBE86738-9317-66E7-2306-4FC9B6F00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68288"/>
            <a:ext cx="77200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eaLnBrk="1" hangingPunct="1"/>
            <a:r>
              <a:rPr kumimoji="0" lang="en-US" altLang="ja-JP" b="1" dirty="0">
                <a:solidFill>
                  <a:srgbClr val="C00000"/>
                </a:solidFill>
              </a:rPr>
              <a:t>【</a:t>
            </a:r>
            <a:r>
              <a:rPr kumimoji="0" lang="ja-JP" altLang="en-US" b="1" dirty="0">
                <a:solidFill>
                  <a:srgbClr val="C00000"/>
                </a:solidFill>
              </a:rPr>
              <a:t>スライド例：申告すべき利益相反がある場合</a:t>
            </a:r>
            <a:r>
              <a:rPr kumimoji="0" lang="en-US" altLang="ja-JP" b="1" dirty="0">
                <a:solidFill>
                  <a:srgbClr val="C00000"/>
                </a:solidFill>
              </a:rPr>
              <a:t>】※</a:t>
            </a:r>
            <a:r>
              <a:rPr kumimoji="0" lang="ja-JP" altLang="en-US" b="1" dirty="0">
                <a:solidFill>
                  <a:srgbClr val="C00000"/>
                </a:solidFill>
              </a:rPr>
              <a:t>この行は削除</a:t>
            </a:r>
            <a:endParaRPr kumimoji="0" lang="en-US" altLang="ja-JP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テキスト ボックス 1">
            <a:extLst>
              <a:ext uri="{FF2B5EF4-FFF2-40B4-BE49-F238E27FC236}">
                <a16:creationId xmlns:a16="http://schemas.microsoft.com/office/drawing/2014/main" id="{43F531C9-A15D-0D74-77F9-ED7A80845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5" y="1022350"/>
            <a:ext cx="73691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r>
              <a:rPr lang="ja-JP" altLang="en-US"/>
              <a:t>　</a:t>
            </a:r>
            <a:r>
              <a:rPr lang="en-US" altLang="ja-JP"/>
              <a:t>【</a:t>
            </a:r>
            <a:r>
              <a:rPr lang="ja-JP" altLang="en-US"/>
              <a:t>参考</a:t>
            </a:r>
            <a:r>
              <a:rPr lang="en-US" altLang="ja-JP"/>
              <a:t>】</a:t>
            </a:r>
            <a:r>
              <a:rPr lang="ja-JP" altLang="en-US"/>
              <a:t>開示項目一覧</a:t>
            </a:r>
            <a:endParaRPr lang="en-US" altLang="ja-JP"/>
          </a:p>
          <a:p>
            <a:endParaRPr lang="en-US" altLang="ja-JP"/>
          </a:p>
          <a:p>
            <a:r>
              <a:rPr lang="ja-JP" altLang="en-US"/>
              <a:t>　　① 顧問：　　　　　　　　　　　　	</a:t>
            </a:r>
          </a:p>
          <a:p>
            <a:r>
              <a:rPr lang="ja-JP" altLang="en-US"/>
              <a:t>　　② 株保有・利益：</a:t>
            </a:r>
          </a:p>
          <a:p>
            <a:r>
              <a:rPr lang="ja-JP" altLang="en-US"/>
              <a:t>　　③ 特許使用料：</a:t>
            </a:r>
          </a:p>
          <a:p>
            <a:r>
              <a:rPr lang="ja-JP" altLang="en-US"/>
              <a:t>　　④ 講演料：</a:t>
            </a:r>
          </a:p>
          <a:p>
            <a:r>
              <a:rPr lang="ja-JP" altLang="en-US"/>
              <a:t>　　⑤ 原稿料：</a:t>
            </a:r>
          </a:p>
          <a:p>
            <a:r>
              <a:rPr lang="ja-JP" altLang="en-US"/>
              <a:t>　　⑥ 受託研究・共同研究費：</a:t>
            </a:r>
          </a:p>
          <a:p>
            <a:r>
              <a:rPr lang="ja-JP" altLang="en-US"/>
              <a:t>　　⑦ 奨学寄付金：</a:t>
            </a:r>
          </a:p>
          <a:p>
            <a:r>
              <a:rPr lang="ja-JP" altLang="en-US"/>
              <a:t>　　⑧ 寄付講座所属：</a:t>
            </a:r>
          </a:p>
          <a:p>
            <a:r>
              <a:rPr lang="ja-JP" altLang="en-US"/>
              <a:t>　　⑨ 試薬・機器・役務等の供与</a:t>
            </a:r>
            <a:r>
              <a:rPr lang="en-US" altLang="ja-JP"/>
              <a:t>: </a:t>
            </a:r>
          </a:p>
          <a:p>
            <a:r>
              <a:rPr lang="ja-JP" altLang="en-US"/>
              <a:t>　　⑩ 特別な便益の提供：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600</TotalTime>
  <Words>219</Words>
  <Application>Microsoft Office PowerPoint</Application>
  <PresentationFormat>画面に合わせる (4:3)</PresentationFormat>
  <Paragraphs>27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游ゴシック</vt:lpstr>
      <vt:lpstr>Arial</vt:lpstr>
      <vt:lpstr>游ゴシック Light</vt:lpstr>
      <vt:lpstr>Times New Roman</vt:lpstr>
      <vt:lpstr>ＭＳ Ｐゴシック</vt:lpstr>
      <vt:lpstr>Calibri</vt:lpstr>
      <vt:lpstr>Office 2013 - 2022 テーマ</vt:lpstr>
      <vt:lpstr>第57回九州人工透析研究会総会 利益相反 開示  所属・氏名</vt:lpstr>
      <vt:lpstr>第57回九州人工透析研究会総会 利益相反 開示  所属・氏名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與田 砂登美 (Satomi Yoda)</cp:lastModifiedBy>
  <cp:revision>101</cp:revision>
  <dcterms:created xsi:type="dcterms:W3CDTF">2010-05-23T15:05:50Z</dcterms:created>
  <dcterms:modified xsi:type="dcterms:W3CDTF">2025-10-08T05:47:59Z</dcterms:modified>
</cp:coreProperties>
</file>